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5"/>
  </p:notesMasterIdLst>
  <p:sldIdLst>
    <p:sldId id="256" r:id="rId3"/>
    <p:sldId id="257" r:id="rId4"/>
  </p:sldIdLst>
  <p:sldSz cx="7559675" cy="10259695"/>
  <p:notesSz cx="6858000" cy="9144000"/>
  <p:custDataLst>
    <p:tags r:id="rId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5658" userDrawn="1">
          <p15:clr>
            <a:srgbClr val="A4A3A4"/>
          </p15:clr>
        </p15:guide>
        <p15:guide id="2" pos="4556" userDrawn="1">
          <p15:clr>
            <a:srgbClr val="A4A3A4"/>
          </p15:clr>
        </p15:guide>
        <p15:guide id="3" pos="2433" userDrawn="1">
          <p15:clr>
            <a:srgbClr val="A4A3A4"/>
          </p15:clr>
        </p15:guide>
        <p15:guide id="4" pos="102" userDrawn="1">
          <p15:clr>
            <a:srgbClr val="A4A3A4"/>
          </p15:clr>
        </p15:guide>
        <p15:guide id="5" orient="horz" pos="4462" userDrawn="1">
          <p15:clr>
            <a:srgbClr val="A4A3A4"/>
          </p15:clr>
        </p15:guide>
        <p15:guide id="6" orient="horz" pos="5794" userDrawn="1">
          <p15:clr>
            <a:srgbClr val="A4A3A4"/>
          </p15:clr>
        </p15:guide>
        <p15:guide id="7" orient="horz" pos="125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5EAB"/>
    <a:srgbClr val="E1E2E4"/>
    <a:srgbClr val="D6D7D9"/>
    <a:srgbClr val="DADBDD"/>
    <a:srgbClr val="E5ECF5"/>
    <a:srgbClr val="FFFFFF"/>
    <a:srgbClr val="3A648D"/>
    <a:srgbClr val="64BAE9"/>
    <a:srgbClr val="6ABCEC"/>
    <a:srgbClr val="A3D5F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990" autoAdjust="0"/>
    <p:restoredTop sz="94660"/>
  </p:normalViewPr>
  <p:slideViewPr>
    <p:cSldViewPr snapToGrid="0" snapToObjects="1" showGuides="1">
      <p:cViewPr varScale="1">
        <p:scale>
          <a:sx n="61" d="100"/>
          <a:sy n="61" d="100"/>
        </p:scale>
        <p:origin x="1860" y="56"/>
      </p:cViewPr>
      <p:guideLst>
        <p:guide orient="horz" pos="5658"/>
        <p:guide pos="4556"/>
        <p:guide pos="2433"/>
        <p:guide pos="102"/>
        <p:guide orient="horz" pos="4462"/>
        <p:guide orient="horz" pos="5794"/>
        <p:guide orient="horz" pos="1258"/>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tags" Target="tags/tag1.xml"/><Relationship Id="rId8" Type="http://schemas.openxmlformats.org/officeDocument/2006/relationships/tableStyles" Target="tableStyles.xml"/><Relationship Id="rId7" Type="http://schemas.openxmlformats.org/officeDocument/2006/relationships/viewProps" Target="viewProps.xml"/><Relationship Id="rId6" Type="http://schemas.openxmlformats.org/officeDocument/2006/relationships/presProps" Target="presProps.xml"/><Relationship Id="rId5" Type="http://schemas.openxmlformats.org/officeDocument/2006/relationships/notesMaster" Target="notesMasters/notesMaster1.xml"/><Relationship Id="rId4" Type="http://schemas.openxmlformats.org/officeDocument/2006/relationships/slide" Target="slides/slide2.xml"/><Relationship Id="rId3" Type="http://schemas.openxmlformats.org/officeDocument/2006/relationships/slide" Target="slides/slide1.xml"/><Relationship Id="rId2" Type="http://schemas.openxmlformats.org/officeDocument/2006/relationships/theme" Target="theme/theme1.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AD3385B-F90B-48C0-9E99-EF97C0A1EBF9}"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2292350" y="1143000"/>
            <a:ext cx="22733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2718510-E9CC-4592-8FCE-CBEAF2FAB729}"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72718510-E9CC-4592-8FCE-CBEAF2FAB729}"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a:p>
        </p:txBody>
      </p:sp>
      <p:sp>
        <p:nvSpPr>
          <p:cNvPr id="4" name="Date Placeholder 3"/>
          <p:cNvSpPr>
            <a:spLocks noGrp="1"/>
          </p:cNvSpPr>
          <p:nvPr>
            <p:ph type="dt" sz="half" idx="10"/>
          </p:nvPr>
        </p:nvSpPr>
        <p:spPr/>
        <p:txBody>
          <a:bodyPr/>
          <a:lstStyle/>
          <a:p>
            <a:fld id="{7A56DD26-32A4-2A43-990A-6F7E5E73786E}"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6AF604-6CBA-6F4A-A6F6-26E48A4D0EE4}" type="slidenum">
              <a:rPr lang="en-US" smtClean="0"/>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7A56DD26-32A4-2A43-990A-6F7E5E73786E}"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6AF604-6CBA-6F4A-A6F6-26E48A4D0EE4}" type="slidenum">
              <a:rPr lang="en-US" smtClean="0"/>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7A56DD26-32A4-2A43-990A-6F7E5E73786E}"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6AF604-6CBA-6F4A-A6F6-26E48A4D0EE4}" type="slidenum">
              <a:rPr lang="en-US" smtClean="0"/>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7A56DD26-32A4-2A43-990A-6F7E5E73786E}"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6AF604-6CBA-6F4A-A6F6-26E48A4D0EE4}" type="slidenum">
              <a:rPr lang="en-US" smtClean="0"/>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p:txBody>
          <a:bodyPr/>
          <a:lstStyle/>
          <a:p>
            <a:fld id="{7A56DD26-32A4-2A43-990A-6F7E5E73786E}"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6AF604-6CBA-6F4A-A6F6-26E48A4D0EE4}" type="slidenum">
              <a:rPr lang="en-US" smtClean="0"/>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Date Placeholder 4"/>
          <p:cNvSpPr>
            <a:spLocks noGrp="1"/>
          </p:cNvSpPr>
          <p:nvPr>
            <p:ph type="dt" sz="half" idx="10"/>
          </p:nvPr>
        </p:nvSpPr>
        <p:spPr/>
        <p:txBody>
          <a:bodyPr/>
          <a:lstStyle/>
          <a:p>
            <a:fld id="{7A56DD26-32A4-2A43-990A-6F7E5E73786E}"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6AF604-6CBA-6F4A-A6F6-26E48A4D0EE4}" type="slidenum">
              <a:rPr lang="en-US" smtClean="0"/>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6"/>
          <p:cNvSpPr>
            <a:spLocks noGrp="1"/>
          </p:cNvSpPr>
          <p:nvPr>
            <p:ph type="dt" sz="half" idx="10"/>
          </p:nvPr>
        </p:nvSpPr>
        <p:spPr/>
        <p:txBody>
          <a:bodyPr/>
          <a:lstStyle/>
          <a:p>
            <a:fld id="{7A56DD26-32A4-2A43-990A-6F7E5E73786E}"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86AF604-6CBA-6F4A-A6F6-26E48A4D0EE4}" type="slidenum">
              <a:rPr lang="en-US" smtClean="0"/>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Date Placeholder 2"/>
          <p:cNvSpPr>
            <a:spLocks noGrp="1"/>
          </p:cNvSpPr>
          <p:nvPr>
            <p:ph type="dt" sz="half" idx="10"/>
          </p:nvPr>
        </p:nvSpPr>
        <p:spPr/>
        <p:txBody>
          <a:bodyPr/>
          <a:lstStyle/>
          <a:p>
            <a:fld id="{7A56DD26-32A4-2A43-990A-6F7E5E73786E}"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86AF604-6CBA-6F4A-A6F6-26E48A4D0EE4}" type="slidenum">
              <a:rPr lang="en-US" smtClean="0"/>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56DD26-32A4-2A43-990A-6F7E5E73786E}"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86AF604-6CBA-6F4A-A6F6-26E48A4D0EE4}" type="slidenum">
              <a:rPr lang="en-US" smtClean="0"/>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7A56DD26-32A4-2A43-990A-6F7E5E73786E}"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6AF604-6CBA-6F4A-A6F6-26E48A4D0EE4}" type="slidenum">
              <a:rPr lang="en-US" smtClean="0"/>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7A56DD26-32A4-2A43-990A-6F7E5E73786E}"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6AF604-6CBA-6F4A-A6F6-26E48A4D0EE4}" type="slidenum">
              <a:rPr lang="en-US" smtClean="0"/>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ltLang="zh-CN"/>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ltLang="zh-CN"/>
              <a:t>Click to edit Master text styles</a:t>
            </a:r>
            <a:endParaRPr lang="en-US" altLang="zh-CN"/>
          </a:p>
          <a:p>
            <a:pPr lvl="1"/>
            <a:r>
              <a:rPr lang="en-US" altLang="zh-CN"/>
              <a:t>Second level</a:t>
            </a:r>
            <a:endParaRPr lang="en-US" altLang="zh-CN"/>
          </a:p>
          <a:p>
            <a:pPr lvl="2"/>
            <a:r>
              <a:rPr lang="en-US" altLang="zh-CN"/>
              <a:t>Third level</a:t>
            </a:r>
            <a:endParaRPr lang="en-US" altLang="zh-CN"/>
          </a:p>
          <a:p>
            <a:pPr lvl="3"/>
            <a:r>
              <a:rPr lang="en-US" altLang="zh-CN"/>
              <a:t>Fourth level</a:t>
            </a:r>
            <a:endParaRPr lang="en-US" altLang="zh-CN"/>
          </a:p>
          <a:p>
            <a:pPr lvl="4"/>
            <a:r>
              <a:rPr lang="en-US" altLang="zh-CN"/>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56DD26-32A4-2A43-990A-6F7E5E73786E}" type="datetimeFigureOut">
              <a:rPr lang="en-US" smtClean="0"/>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86AF604-6CBA-6F4A-A6F6-26E48A4D0EE4}"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panose="020B0604020202020204"/>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2.png"/><Relationship Id="rId1" Type="http://schemas.openxmlformats.org/officeDocument/2006/relationships/image" Target="../media/image1.png"/></Relationships>
</file>

<file path=ppt/slides/_rels/slide2.xml.rels><?xml version="1.0" encoding="UTF-8" standalone="yes"?>
<Relationships xmlns="http://schemas.openxmlformats.org/package/2006/relationships"><Relationship Id="rId5" Type="http://schemas.openxmlformats.org/officeDocument/2006/relationships/notesSlide" Target="../notesSlides/notesSlide1.xml"/><Relationship Id="rId4" Type="http://schemas.openxmlformats.org/officeDocument/2006/relationships/slideLayout" Target="../slideLayouts/slideLayout1.xml"/><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reeform 1"/>
          <p:cNvSpPr/>
          <p:nvPr/>
        </p:nvSpPr>
        <p:spPr>
          <a:xfrm>
            <a:off x="-14732" y="877644"/>
            <a:ext cx="3566011" cy="45719"/>
          </a:xfrm>
          <a:custGeom>
            <a:avLst/>
            <a:gdLst>
              <a:gd name="connsiteX0" fmla="*/ 9525 w 1268056"/>
              <a:gd name="connsiteY0" fmla="*/ 9525 h 19050"/>
              <a:gd name="connsiteX1" fmla="*/ 1258531 w 1268056"/>
              <a:gd name="connsiteY1" fmla="*/ 9525 h 19050"/>
            </a:gdLst>
            <a:ahLst/>
            <a:cxnLst>
              <a:cxn ang="0">
                <a:pos x="connsiteX0" y="connsiteY0"/>
              </a:cxn>
              <a:cxn ang="0">
                <a:pos x="connsiteX1" y="connsiteY1"/>
              </a:cxn>
            </a:cxnLst>
            <a:rect l="l" t="t" r="r" b="b"/>
            <a:pathLst>
              <a:path w="1268056" h="19050">
                <a:moveTo>
                  <a:pt x="9525" y="9525"/>
                </a:moveTo>
                <a:lnTo>
                  <a:pt x="1258531" y="9525"/>
                </a:lnTo>
              </a:path>
            </a:pathLst>
          </a:custGeom>
          <a:ln w="28575">
            <a:solidFill>
              <a:srgbClr val="0054A6">
                <a:alpha val="10000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6" name="矩形 5"/>
          <p:cNvSpPr/>
          <p:nvPr/>
        </p:nvSpPr>
        <p:spPr>
          <a:xfrm>
            <a:off x="2679700" y="0"/>
            <a:ext cx="4879975" cy="668162"/>
          </a:xfrm>
          <a:prstGeom prst="rect">
            <a:avLst/>
          </a:prstGeom>
          <a:solidFill>
            <a:srgbClr val="005EAB"/>
          </a:solidFill>
          <a:ln>
            <a:solidFill>
              <a:srgbClr val="005EAB"/>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p:sp>
        <p:nvSpPr>
          <p:cNvPr id="5" name="文本框 4"/>
          <p:cNvSpPr txBox="1"/>
          <p:nvPr/>
        </p:nvSpPr>
        <p:spPr>
          <a:xfrm>
            <a:off x="187066" y="2259835"/>
            <a:ext cx="1484079" cy="338554"/>
          </a:xfrm>
          <a:prstGeom prst="rect">
            <a:avLst/>
          </a:prstGeom>
          <a:noFill/>
        </p:spPr>
        <p:txBody>
          <a:bodyPr wrap="square">
            <a:spAutoFit/>
          </a:bodyPr>
          <a:lstStyle/>
          <a:p>
            <a:r>
              <a:rPr lang="en-US" altLang="zh-CN" sz="1600" b="1" dirty="0">
                <a:solidFill>
                  <a:srgbClr val="005EAB"/>
                </a:solidFill>
                <a:latin typeface="Times New Roman" panose="02020603050405020304" pitchFamily="18" charset="0"/>
                <a:cs typeface="Times New Roman" panose="02020603050405020304" pitchFamily="18" charset="0"/>
              </a:rPr>
              <a:t>Introduction</a:t>
            </a:r>
            <a:endParaRPr lang="zh-CN" altLang="en-US" sz="1600" b="1" dirty="0">
              <a:solidFill>
                <a:srgbClr val="005EAB"/>
              </a:solidFill>
              <a:latin typeface="Times New Roman" panose="02020603050405020304" pitchFamily="18" charset="0"/>
              <a:cs typeface="Times New Roman" panose="02020603050405020304" pitchFamily="18" charset="0"/>
            </a:endParaRPr>
          </a:p>
        </p:txBody>
      </p:sp>
      <p:sp>
        <p:nvSpPr>
          <p:cNvPr id="7" name="文本框 6"/>
          <p:cNvSpPr txBox="1"/>
          <p:nvPr/>
        </p:nvSpPr>
        <p:spPr>
          <a:xfrm>
            <a:off x="162280" y="7841020"/>
            <a:ext cx="1824175" cy="338554"/>
          </a:xfrm>
          <a:prstGeom prst="rect">
            <a:avLst/>
          </a:prstGeom>
          <a:noFill/>
        </p:spPr>
        <p:txBody>
          <a:bodyPr wrap="square">
            <a:spAutoFit/>
          </a:bodyPr>
          <a:lstStyle/>
          <a:p>
            <a:r>
              <a:rPr lang="en-US" altLang="zh-CN" sz="1600" b="1" dirty="0">
                <a:solidFill>
                  <a:srgbClr val="005EAB"/>
                </a:solidFill>
                <a:latin typeface="Times New Roman" panose="02020603050405020304" pitchFamily="18" charset="0"/>
                <a:cs typeface="Times New Roman" panose="02020603050405020304" pitchFamily="18" charset="0"/>
              </a:rPr>
              <a:t>Test Condition</a:t>
            </a:r>
            <a:endParaRPr lang="zh-CN" altLang="en-US" sz="1600" b="1" dirty="0">
              <a:solidFill>
                <a:srgbClr val="005EAB"/>
              </a:solidFill>
              <a:latin typeface="Times New Roman" panose="02020603050405020304" pitchFamily="18" charset="0"/>
              <a:cs typeface="Times New Roman" panose="02020603050405020304" pitchFamily="18" charset="0"/>
            </a:endParaRPr>
          </a:p>
        </p:txBody>
      </p:sp>
      <p:graphicFrame>
        <p:nvGraphicFramePr>
          <p:cNvPr id="10" name="表格 9"/>
          <p:cNvGraphicFramePr>
            <a:graphicFrameLocks noGrp="1"/>
          </p:cNvGraphicFramePr>
          <p:nvPr/>
        </p:nvGraphicFramePr>
        <p:xfrm>
          <a:off x="447262" y="8222891"/>
          <a:ext cx="6489566" cy="741680"/>
        </p:xfrm>
        <a:graphic>
          <a:graphicData uri="http://schemas.openxmlformats.org/drawingml/2006/table">
            <a:tbl>
              <a:tblPr firstRow="1" bandRow="1">
                <a:tableStyleId>{5C22544A-7EE6-4342-B048-85BDC9FD1C3A}</a:tableStyleId>
              </a:tblPr>
              <a:tblGrid>
                <a:gridCol w="1884458"/>
                <a:gridCol w="1077402"/>
                <a:gridCol w="1103243"/>
                <a:gridCol w="1341897"/>
                <a:gridCol w="1082566"/>
              </a:tblGrid>
              <a:tr h="370840">
                <a:tc>
                  <a:txBody>
                    <a:bodyPr/>
                    <a:lstStyle/>
                    <a:p>
                      <a:pPr algn="ctr"/>
                      <a:r>
                        <a:rPr lang="en-US" altLang="zh-CN" sz="1050" b="0" dirty="0">
                          <a:solidFill>
                            <a:srgbClr val="005EAB"/>
                          </a:solidFill>
                          <a:effectLst/>
                          <a:latin typeface="Times New Roman" panose="02020603050405020304" pitchFamily="18" charset="0"/>
                          <a:cs typeface="Times New Roman" panose="02020603050405020304" pitchFamily="18" charset="0"/>
                        </a:rPr>
                        <a:t>Test Solution</a:t>
                      </a:r>
                      <a:endParaRPr lang="zh-CN" altLang="en-US" sz="1050" b="0" dirty="0">
                        <a:solidFill>
                          <a:srgbClr val="005EAB"/>
                        </a:solidFill>
                        <a:effectLst/>
                        <a:latin typeface="Times New Roman" panose="02020603050405020304" pitchFamily="18" charset="0"/>
                        <a:cs typeface="Times New Roman" panose="02020603050405020304" pitchFamily="18" charset="0"/>
                      </a:endParaRPr>
                    </a:p>
                  </a:txBody>
                  <a:tcPr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CN" sz="1050" b="0" dirty="0">
                          <a:solidFill>
                            <a:srgbClr val="005EAB"/>
                          </a:solidFill>
                          <a:effectLst/>
                          <a:latin typeface="Times New Roman" panose="02020603050405020304" pitchFamily="18" charset="0"/>
                          <a:cs typeface="Times New Roman" panose="02020603050405020304" pitchFamily="18" charset="0"/>
                        </a:rPr>
                        <a:t>Tem.</a:t>
                      </a:r>
                      <a:r>
                        <a:rPr lang="zh-CN" altLang="en-US" sz="1050" b="0" dirty="0">
                          <a:solidFill>
                            <a:srgbClr val="005EAB"/>
                          </a:solidFill>
                          <a:effectLst/>
                          <a:latin typeface="Times New Roman" panose="02020603050405020304" pitchFamily="18" charset="0"/>
                          <a:cs typeface="Times New Roman" panose="02020603050405020304" pitchFamily="18" charset="0"/>
                        </a:rPr>
                        <a:t>（ ℃）</a:t>
                      </a:r>
                      <a:endParaRPr lang="zh-CN" altLang="en-US" sz="1050" b="0" dirty="0">
                        <a:solidFill>
                          <a:srgbClr val="005EAB"/>
                        </a:solidFill>
                        <a:effectLst/>
                        <a:latin typeface="Times New Roman" panose="02020603050405020304" pitchFamily="18" charset="0"/>
                        <a:cs typeface="Times New Roman" panose="02020603050405020304" pitchFamily="18" charset="0"/>
                      </a:endParaRPr>
                    </a:p>
                  </a:txBody>
                  <a:tcPr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50" b="0" dirty="0">
                          <a:solidFill>
                            <a:srgbClr val="005EAB"/>
                          </a:solidFill>
                          <a:effectLst/>
                          <a:latin typeface="Times New Roman" panose="02020603050405020304" pitchFamily="18" charset="0"/>
                          <a:cs typeface="Times New Roman" panose="02020603050405020304" pitchFamily="18" charset="0"/>
                        </a:rPr>
                        <a:t>pH</a:t>
                      </a:r>
                      <a:endParaRPr lang="zh-CN" altLang="en-US" sz="1050" b="0" dirty="0">
                        <a:solidFill>
                          <a:srgbClr val="005EAB"/>
                        </a:solidFill>
                        <a:effectLst/>
                        <a:latin typeface="Times New Roman" panose="02020603050405020304" pitchFamily="18" charset="0"/>
                        <a:cs typeface="Times New Roman" panose="02020603050405020304" pitchFamily="18" charset="0"/>
                      </a:endParaRPr>
                    </a:p>
                  </a:txBody>
                  <a:tcPr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CN" sz="1050" b="0" dirty="0">
                          <a:solidFill>
                            <a:srgbClr val="005EAB"/>
                          </a:solidFill>
                          <a:effectLst/>
                          <a:latin typeface="Times New Roman" panose="02020603050405020304" pitchFamily="18" charset="0"/>
                          <a:cs typeface="Times New Roman" panose="02020603050405020304" pitchFamily="18" charset="0"/>
                        </a:rPr>
                        <a:t>Pressure </a:t>
                      </a:r>
                      <a:r>
                        <a:rPr lang="en-US" sz="1050" b="0" dirty="0">
                          <a:solidFill>
                            <a:srgbClr val="005EAB"/>
                          </a:solidFill>
                          <a:effectLst/>
                          <a:latin typeface="Times New Roman" panose="02020603050405020304" pitchFamily="18" charset="0"/>
                          <a:cs typeface="Times New Roman" panose="02020603050405020304" pitchFamily="18" charset="0"/>
                        </a:rPr>
                        <a:t>psi (MPa)</a:t>
                      </a:r>
                      <a:endParaRPr lang="en-US" sz="1050" b="0" dirty="0">
                        <a:solidFill>
                          <a:srgbClr val="005EAB"/>
                        </a:solidFill>
                        <a:effectLst/>
                        <a:latin typeface="Times New Roman" panose="02020603050405020304" pitchFamily="18" charset="0"/>
                        <a:cs typeface="Times New Roman" panose="02020603050405020304" pitchFamily="18" charset="0"/>
                      </a:endParaRPr>
                    </a:p>
                  </a:txBody>
                  <a:tcPr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CN" sz="1050" b="0" dirty="0">
                          <a:solidFill>
                            <a:srgbClr val="005EAB"/>
                          </a:solidFill>
                          <a:effectLst/>
                          <a:latin typeface="Times New Roman" panose="02020603050405020304" pitchFamily="18" charset="0"/>
                          <a:cs typeface="Times New Roman" panose="02020603050405020304" pitchFamily="18" charset="0"/>
                        </a:rPr>
                        <a:t>Recovery</a:t>
                      </a:r>
                      <a:r>
                        <a:rPr lang="zh-CN" altLang="en-US" sz="1050" b="0" dirty="0">
                          <a:solidFill>
                            <a:srgbClr val="005EAB"/>
                          </a:solidFill>
                          <a:effectLst/>
                          <a:latin typeface="Times New Roman" panose="02020603050405020304" pitchFamily="18" charset="0"/>
                          <a:cs typeface="Times New Roman" panose="02020603050405020304" pitchFamily="18" charset="0"/>
                        </a:rPr>
                        <a:t>（</a:t>
                      </a:r>
                      <a:r>
                        <a:rPr lang="en-US" altLang="zh-CN" sz="1050" b="0" dirty="0">
                          <a:solidFill>
                            <a:srgbClr val="005EAB"/>
                          </a:solidFill>
                          <a:effectLst/>
                          <a:latin typeface="Times New Roman" panose="02020603050405020304" pitchFamily="18" charset="0"/>
                          <a:cs typeface="Times New Roman" panose="02020603050405020304" pitchFamily="18" charset="0"/>
                        </a:rPr>
                        <a:t>%</a:t>
                      </a:r>
                      <a:r>
                        <a:rPr lang="zh-CN" altLang="en-US" sz="1050" b="0" dirty="0">
                          <a:solidFill>
                            <a:srgbClr val="005EAB"/>
                          </a:solidFill>
                          <a:effectLst/>
                          <a:latin typeface="Times New Roman" panose="02020603050405020304" pitchFamily="18" charset="0"/>
                          <a:cs typeface="Times New Roman" panose="02020603050405020304" pitchFamily="18" charset="0"/>
                        </a:rPr>
                        <a:t>）</a:t>
                      </a:r>
                      <a:endParaRPr lang="zh-CN" altLang="en-US" sz="1050" b="0" dirty="0">
                        <a:solidFill>
                          <a:srgbClr val="005EAB"/>
                        </a:solidFill>
                        <a:effectLst/>
                        <a:latin typeface="Times New Roman" panose="02020603050405020304" pitchFamily="18" charset="0"/>
                        <a:cs typeface="Times New Roman" panose="02020603050405020304" pitchFamily="18" charset="0"/>
                      </a:endParaRPr>
                    </a:p>
                  </a:txBody>
                  <a:tcPr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pPr algn="ctr">
                        <a:lnSpc>
                          <a:spcPct val="150000"/>
                        </a:lnSpc>
                      </a:pPr>
                      <a:r>
                        <a:rPr lang="en-US" altLang="zh-CN" sz="1050" b="0" dirty="0">
                          <a:solidFill>
                            <a:schemeClr val="tx1"/>
                          </a:solidFill>
                          <a:effectLst/>
                          <a:latin typeface="Times New Roman" panose="02020603050405020304" pitchFamily="18" charset="0"/>
                          <a:cs typeface="Times New Roman" panose="02020603050405020304" pitchFamily="18" charset="0"/>
                        </a:rPr>
                        <a:t>2000mg/L</a:t>
                      </a:r>
                      <a:r>
                        <a:rPr lang="zh-CN" altLang="en-US" sz="1050" b="0" dirty="0">
                          <a:solidFill>
                            <a:schemeClr val="tx1"/>
                          </a:solidFill>
                          <a:effectLst/>
                          <a:latin typeface="Times New Roman" panose="02020603050405020304" pitchFamily="18" charset="0"/>
                          <a:cs typeface="Times New Roman" panose="02020603050405020304" pitchFamily="18" charset="0"/>
                        </a:rPr>
                        <a:t> </a:t>
                      </a:r>
                      <a:r>
                        <a:rPr lang="en-US" altLang="zh-CN" sz="1050" b="0" dirty="0" err="1">
                          <a:solidFill>
                            <a:schemeClr val="tx1"/>
                          </a:solidFill>
                          <a:effectLst/>
                          <a:latin typeface="Times New Roman" panose="02020603050405020304" pitchFamily="18" charset="0"/>
                          <a:cs typeface="Times New Roman" panose="02020603050405020304" pitchFamily="18" charset="0"/>
                        </a:rPr>
                        <a:t>MgCl</a:t>
                      </a:r>
                      <a:endParaRPr lang="zh-CN" altLang="en-US" sz="1050" b="0" baseline="-25000" dirty="0">
                        <a:solidFill>
                          <a:schemeClr val="tx1"/>
                        </a:solidFill>
                        <a:effectLst/>
                        <a:latin typeface="Times New Roman" panose="02020603050405020304" pitchFamily="18" charset="0"/>
                        <a:cs typeface="Times New Roman" panose="02020603050405020304" pitchFamily="18" charset="0"/>
                      </a:endParaRPr>
                    </a:p>
                  </a:txBody>
                  <a:tcPr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CN" sz="1050" b="0" dirty="0">
                          <a:solidFill>
                            <a:schemeClr val="tx1"/>
                          </a:solidFill>
                          <a:effectLst/>
                          <a:latin typeface="Times New Roman" panose="02020603050405020304" pitchFamily="18" charset="0"/>
                          <a:cs typeface="Times New Roman" panose="02020603050405020304" pitchFamily="18" charset="0"/>
                        </a:rPr>
                        <a:t>25</a:t>
                      </a:r>
                      <a:endParaRPr lang="en-US" altLang="zh-CN" sz="1050" b="0" dirty="0">
                        <a:solidFill>
                          <a:schemeClr val="tx1"/>
                        </a:solidFill>
                        <a:effectLst/>
                        <a:latin typeface="Times New Roman" panose="02020603050405020304" pitchFamily="18" charset="0"/>
                        <a:cs typeface="Times New Roman" panose="02020603050405020304" pitchFamily="18" charset="0"/>
                      </a:endParaRPr>
                    </a:p>
                  </a:txBody>
                  <a:tcPr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CN" sz="1050" b="0" dirty="0">
                          <a:solidFill>
                            <a:schemeClr val="tx1"/>
                          </a:solidFill>
                          <a:effectLst/>
                          <a:latin typeface="Times New Roman" panose="02020603050405020304" pitchFamily="18" charset="0"/>
                          <a:cs typeface="Times New Roman" panose="02020603050405020304" pitchFamily="18" charset="0"/>
                        </a:rPr>
                        <a:t>7.0</a:t>
                      </a:r>
                      <a:endParaRPr lang="en-US" altLang="zh-CN" sz="1050" b="0" dirty="0">
                        <a:solidFill>
                          <a:schemeClr val="tx1"/>
                        </a:solidFill>
                        <a:effectLst/>
                        <a:latin typeface="Times New Roman" panose="02020603050405020304" pitchFamily="18" charset="0"/>
                        <a:cs typeface="Times New Roman" panose="02020603050405020304" pitchFamily="18" charset="0"/>
                      </a:endParaRPr>
                    </a:p>
                  </a:txBody>
                  <a:tcPr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CN" sz="1050" b="0" dirty="0">
                          <a:solidFill>
                            <a:schemeClr val="tx1"/>
                          </a:solidFill>
                          <a:effectLst/>
                          <a:latin typeface="Times New Roman" panose="02020603050405020304" pitchFamily="18" charset="0"/>
                          <a:cs typeface="Times New Roman" panose="02020603050405020304" pitchFamily="18" charset="0"/>
                        </a:rPr>
                        <a:t>110 psi (0.76MPa)</a:t>
                      </a:r>
                      <a:endParaRPr lang="en-US" altLang="zh-CN" sz="1050" b="0" dirty="0">
                        <a:solidFill>
                          <a:schemeClr val="tx1"/>
                        </a:solidFill>
                        <a:effectLst/>
                        <a:latin typeface="Times New Roman" panose="02020603050405020304" pitchFamily="18" charset="0"/>
                        <a:cs typeface="Times New Roman" panose="02020603050405020304" pitchFamily="18" charset="0"/>
                      </a:endParaRPr>
                    </a:p>
                  </a:txBody>
                  <a:tcPr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CN" sz="1050" b="0" dirty="0">
                          <a:solidFill>
                            <a:schemeClr val="tx1"/>
                          </a:solidFill>
                          <a:effectLst/>
                          <a:latin typeface="Times New Roman" panose="02020603050405020304" pitchFamily="18" charset="0"/>
                          <a:cs typeface="Times New Roman" panose="02020603050405020304" pitchFamily="18" charset="0"/>
                        </a:rPr>
                        <a:t>15</a:t>
                      </a:r>
                      <a:endParaRPr lang="en-US" altLang="zh-CN" sz="1050" b="0" dirty="0">
                        <a:solidFill>
                          <a:schemeClr val="tx1"/>
                        </a:solidFill>
                        <a:effectLst/>
                        <a:latin typeface="Times New Roman" panose="02020603050405020304" pitchFamily="18" charset="0"/>
                        <a:cs typeface="Times New Roman" panose="02020603050405020304" pitchFamily="18" charset="0"/>
                      </a:endParaRPr>
                    </a:p>
                  </a:txBody>
                  <a:tcPr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13" name="文本框 12"/>
          <p:cNvSpPr txBox="1"/>
          <p:nvPr/>
        </p:nvSpPr>
        <p:spPr>
          <a:xfrm>
            <a:off x="266431" y="9082364"/>
            <a:ext cx="6810465" cy="888256"/>
          </a:xfrm>
          <a:prstGeom prst="rect">
            <a:avLst/>
          </a:prstGeom>
          <a:noFill/>
        </p:spPr>
        <p:txBody>
          <a:bodyPr wrap="square">
            <a:spAutoFit/>
          </a:bodyPr>
          <a:lstStyle/>
          <a:p>
            <a:pPr marL="171450" indent="-171450">
              <a:lnSpc>
                <a:spcPct val="150000"/>
              </a:lnSpc>
              <a:buFont typeface="Wingdings" panose="05000000000000000000" pitchFamily="2" charset="2"/>
              <a:buChar char="u"/>
            </a:pPr>
            <a:r>
              <a:rPr lang="en-US" altLang="zh-CN" sz="1200" b="1" dirty="0">
                <a:solidFill>
                  <a:srgbClr val="002060"/>
                </a:solidFill>
                <a:latin typeface="Times New Roman" panose="02020603050405020304" pitchFamily="18" charset="0"/>
                <a:cs typeface="Times New Roman" panose="02020603050405020304" pitchFamily="18" charset="0"/>
              </a:rPr>
              <a:t>Test Condition: 2000mg/L </a:t>
            </a:r>
            <a:r>
              <a:rPr lang="en-US" altLang="zh-CN" sz="1200" b="1" dirty="0" err="1">
                <a:solidFill>
                  <a:srgbClr val="002060"/>
                </a:solidFill>
                <a:latin typeface="Times New Roman" panose="02020603050405020304" pitchFamily="18" charset="0"/>
                <a:cs typeface="Times New Roman" panose="02020603050405020304" pitchFamily="18" charset="0"/>
              </a:rPr>
              <a:t>MgCl</a:t>
            </a:r>
            <a:r>
              <a:rPr lang="en-US" altLang="zh-CN" sz="1200" b="1" dirty="0">
                <a:solidFill>
                  <a:srgbClr val="002060"/>
                </a:solidFill>
                <a:latin typeface="Times New Roman" panose="02020603050405020304" pitchFamily="18" charset="0"/>
                <a:cs typeface="Times New Roman" panose="02020603050405020304" pitchFamily="18" charset="0"/>
              </a:rPr>
              <a:t>, 110 psi, 25℃, pH7</a:t>
            </a:r>
            <a:endParaRPr lang="en-US" altLang="zh-CN" sz="1200" b="1" dirty="0">
              <a:solidFill>
                <a:srgbClr val="002060"/>
              </a:solidFill>
              <a:latin typeface="Times New Roman" panose="02020603050405020304" pitchFamily="18" charset="0"/>
              <a:cs typeface="Times New Roman" panose="02020603050405020304" pitchFamily="18" charset="0"/>
            </a:endParaRPr>
          </a:p>
          <a:p>
            <a:pPr marL="171450" indent="-171450">
              <a:lnSpc>
                <a:spcPct val="150000"/>
              </a:lnSpc>
              <a:buFont typeface="Wingdings" panose="05000000000000000000" pitchFamily="2" charset="2"/>
              <a:buChar char="u"/>
            </a:pPr>
            <a:r>
              <a:rPr lang="en-US" altLang="zh-CN" sz="1200" b="1" dirty="0">
                <a:solidFill>
                  <a:srgbClr val="002060"/>
                </a:solidFill>
                <a:latin typeface="Times New Roman" panose="02020603050405020304" pitchFamily="18" charset="0"/>
                <a:cs typeface="Times New Roman" panose="02020603050405020304" pitchFamily="18" charset="0"/>
              </a:rPr>
              <a:t>Flow rates for individual elements may vary but will be no more than ±15%</a:t>
            </a:r>
            <a:endParaRPr lang="en-US" altLang="zh-CN" sz="1200" b="1" dirty="0">
              <a:solidFill>
                <a:srgbClr val="002060"/>
              </a:solidFill>
              <a:latin typeface="Times New Roman" panose="02020603050405020304" pitchFamily="18" charset="0"/>
              <a:cs typeface="Times New Roman" panose="02020603050405020304" pitchFamily="18" charset="0"/>
            </a:endParaRPr>
          </a:p>
          <a:p>
            <a:pPr marL="171450" indent="-171450">
              <a:lnSpc>
                <a:spcPct val="150000"/>
              </a:lnSpc>
              <a:buFont typeface="Wingdings" panose="05000000000000000000" pitchFamily="2" charset="2"/>
              <a:buChar char="u"/>
            </a:pPr>
            <a:r>
              <a:rPr lang="en-US" altLang="zh-CN" sz="1200" b="1" dirty="0">
                <a:solidFill>
                  <a:srgbClr val="002060"/>
                </a:solidFill>
                <a:latin typeface="Times New Roman" panose="02020603050405020304" pitchFamily="18" charset="0"/>
                <a:cs typeface="Times New Roman" panose="02020603050405020304" pitchFamily="18" charset="0"/>
              </a:rPr>
              <a:t>Active area guaranteed ±3%</a:t>
            </a:r>
            <a:endParaRPr lang="en-US" altLang="zh-CN" sz="1200" b="1" dirty="0">
              <a:solidFill>
                <a:srgbClr val="002060"/>
              </a:solidFill>
              <a:latin typeface="Times New Roman" panose="02020603050405020304" pitchFamily="18" charset="0"/>
              <a:cs typeface="Times New Roman" panose="02020603050405020304" pitchFamily="18" charset="0"/>
            </a:endParaRPr>
          </a:p>
        </p:txBody>
      </p:sp>
      <p:sp>
        <p:nvSpPr>
          <p:cNvPr id="2" name="文本框 1"/>
          <p:cNvSpPr txBox="1"/>
          <p:nvPr/>
        </p:nvSpPr>
        <p:spPr>
          <a:xfrm>
            <a:off x="179388" y="6247778"/>
            <a:ext cx="1491757" cy="338554"/>
          </a:xfrm>
          <a:prstGeom prst="rect">
            <a:avLst/>
          </a:prstGeom>
          <a:noFill/>
        </p:spPr>
        <p:txBody>
          <a:bodyPr wrap="square">
            <a:spAutoFit/>
          </a:bodyPr>
          <a:lstStyle/>
          <a:p>
            <a:r>
              <a:rPr lang="en-US" altLang="zh-CN" sz="1600" b="1" dirty="0">
                <a:solidFill>
                  <a:srgbClr val="005EAB"/>
                </a:solidFill>
                <a:latin typeface="Times New Roman" panose="02020603050405020304" pitchFamily="18" charset="0"/>
                <a:cs typeface="Times New Roman" panose="02020603050405020304" pitchFamily="18" charset="0"/>
              </a:rPr>
              <a:t>Parameters</a:t>
            </a:r>
            <a:endParaRPr lang="zh-CN" altLang="en-US" sz="1600" b="1" dirty="0">
              <a:solidFill>
                <a:srgbClr val="005EAB"/>
              </a:solidFill>
              <a:latin typeface="Times New Roman" panose="02020603050405020304" pitchFamily="18" charset="0"/>
              <a:cs typeface="Times New Roman" panose="02020603050405020304" pitchFamily="18" charset="0"/>
            </a:endParaRPr>
          </a:p>
        </p:txBody>
      </p:sp>
      <p:sp>
        <p:nvSpPr>
          <p:cNvPr id="4" name="文本框 3"/>
          <p:cNvSpPr txBox="1"/>
          <p:nvPr/>
        </p:nvSpPr>
        <p:spPr>
          <a:xfrm>
            <a:off x="187067" y="2544196"/>
            <a:ext cx="5803829" cy="1444113"/>
          </a:xfrm>
          <a:prstGeom prst="rect">
            <a:avLst/>
          </a:prstGeom>
          <a:noFill/>
        </p:spPr>
        <p:txBody>
          <a:bodyPr wrap="square">
            <a:spAutoFit/>
          </a:bodyPr>
          <a:lstStyle/>
          <a:p>
            <a:pPr marL="171450" indent="-171450" algn="just">
              <a:lnSpc>
                <a:spcPct val="150000"/>
              </a:lnSpc>
              <a:buFont typeface="Wingdings" panose="05000000000000000000" pitchFamily="2" charset="2"/>
              <a:buChar char="u"/>
            </a:pPr>
            <a:r>
              <a:rPr lang="en-US" altLang="zh-CN" sz="1200" dirty="0">
                <a:latin typeface="Times New Roman" panose="02020603050405020304" pitchFamily="18" charset="0"/>
                <a:cs typeface="Times New Roman" panose="02020603050405020304" pitchFamily="18" charset="0"/>
              </a:rPr>
              <a:t>The low-energy acid-resistant industrial nanofiltration series (AS-NF) is a type of selective special separation membrane element. It has ultra-high operating flux (~10 LMH/bar). Efficient separation of Mg</a:t>
            </a:r>
            <a:r>
              <a:rPr lang="en-US" altLang="zh-CN" sz="1200" baseline="30000" dirty="0">
                <a:latin typeface="Times New Roman" panose="02020603050405020304" pitchFamily="18" charset="0"/>
                <a:cs typeface="Times New Roman" panose="02020603050405020304" pitchFamily="18" charset="0"/>
              </a:rPr>
              <a:t>2+ </a:t>
            </a:r>
            <a:r>
              <a:rPr lang="en-US" altLang="zh-CN" sz="1200" dirty="0">
                <a:latin typeface="Times New Roman" panose="02020603050405020304" pitchFamily="18" charset="0"/>
                <a:cs typeface="Times New Roman" panose="02020603050405020304" pitchFamily="18" charset="0"/>
              </a:rPr>
              <a:t>and Li</a:t>
            </a:r>
            <a:r>
              <a:rPr lang="en-US" altLang="zh-CN" sz="1200" baseline="30000" dirty="0">
                <a:latin typeface="Times New Roman" panose="02020603050405020304" pitchFamily="18" charset="0"/>
                <a:cs typeface="Times New Roman" panose="02020603050405020304" pitchFamily="18" charset="0"/>
              </a:rPr>
              <a:t>+</a:t>
            </a:r>
            <a:r>
              <a:rPr lang="en-US" altLang="zh-CN" sz="1200" dirty="0">
                <a:latin typeface="Times New Roman" panose="02020603050405020304" pitchFamily="18" charset="0"/>
                <a:cs typeface="Times New Roman" panose="02020603050405020304" pitchFamily="18" charset="0"/>
              </a:rPr>
              <a:t> in a strong acid environment, with a separation coefficient of approximately 50. The membrane elements can withstand harsh acidic media including 20% H</a:t>
            </a:r>
            <a:r>
              <a:rPr lang="en-US" altLang="zh-CN" sz="1000" dirty="0">
                <a:latin typeface="Times New Roman" panose="02020603050405020304" pitchFamily="18" charset="0"/>
                <a:cs typeface="Times New Roman" panose="02020603050405020304" pitchFamily="18" charset="0"/>
              </a:rPr>
              <a:t>2</a:t>
            </a:r>
            <a:r>
              <a:rPr lang="en-US" altLang="zh-CN" sz="1200" dirty="0">
                <a:latin typeface="Times New Roman" panose="02020603050405020304" pitchFamily="18" charset="0"/>
                <a:cs typeface="Times New Roman" panose="02020603050405020304" pitchFamily="18" charset="0"/>
              </a:rPr>
              <a:t>SO</a:t>
            </a:r>
            <a:r>
              <a:rPr lang="en-US" altLang="zh-CN" sz="1050" dirty="0">
                <a:latin typeface="Times New Roman" panose="02020603050405020304" pitchFamily="18" charset="0"/>
                <a:cs typeface="Times New Roman" panose="02020603050405020304" pitchFamily="18" charset="0"/>
              </a:rPr>
              <a:t>4</a:t>
            </a:r>
            <a:r>
              <a:rPr lang="en-US" altLang="zh-CN" sz="1200" dirty="0">
                <a:latin typeface="Times New Roman" panose="02020603050405020304" pitchFamily="18" charset="0"/>
                <a:cs typeface="Times New Roman" panose="02020603050405020304" pitchFamily="18" charset="0"/>
              </a:rPr>
              <a:t>, 20% HCl, 5% HNO</a:t>
            </a:r>
            <a:r>
              <a:rPr lang="en-US" altLang="zh-CN" sz="1050" dirty="0">
                <a:latin typeface="Times New Roman" panose="02020603050405020304" pitchFamily="18" charset="0"/>
                <a:cs typeface="Times New Roman" panose="02020603050405020304" pitchFamily="18" charset="0"/>
              </a:rPr>
              <a:t>3</a:t>
            </a:r>
            <a:r>
              <a:rPr lang="en-US" altLang="zh-CN" sz="1200" dirty="0">
                <a:latin typeface="Times New Roman" panose="02020603050405020304" pitchFamily="18" charset="0"/>
                <a:cs typeface="Times New Roman" panose="02020603050405020304" pitchFamily="18" charset="0"/>
              </a:rPr>
              <a:t>, and 30% H</a:t>
            </a:r>
            <a:r>
              <a:rPr lang="en-US" altLang="zh-CN" sz="1050" dirty="0">
                <a:latin typeface="Times New Roman" panose="02020603050405020304" pitchFamily="18" charset="0"/>
                <a:cs typeface="Times New Roman" panose="02020603050405020304" pitchFamily="18" charset="0"/>
              </a:rPr>
              <a:t>3</a:t>
            </a:r>
            <a:r>
              <a:rPr lang="en-US" altLang="zh-CN" sz="1200" dirty="0">
                <a:latin typeface="Times New Roman" panose="02020603050405020304" pitchFamily="18" charset="0"/>
                <a:cs typeface="Times New Roman" panose="02020603050405020304" pitchFamily="18" charset="0"/>
              </a:rPr>
              <a:t>PO</a:t>
            </a:r>
            <a:r>
              <a:rPr lang="en-US" altLang="zh-CN" sz="1050" dirty="0">
                <a:latin typeface="Times New Roman" panose="02020603050405020304" pitchFamily="18" charset="0"/>
                <a:cs typeface="Times New Roman" panose="02020603050405020304" pitchFamily="18" charset="0"/>
              </a:rPr>
              <a:t>4</a:t>
            </a:r>
            <a:r>
              <a:rPr lang="en-US" altLang="zh-CN" sz="1200" dirty="0">
                <a:latin typeface="Times New Roman" panose="02020603050405020304" pitchFamily="18" charset="0"/>
                <a:cs typeface="Times New Roman" panose="02020603050405020304" pitchFamily="18" charset="0"/>
              </a:rPr>
              <a:t>.</a:t>
            </a:r>
            <a:endParaRPr lang="zh-CN" altLang="en-US" sz="1200" dirty="0">
              <a:latin typeface="Times New Roman" panose="02020603050405020304" pitchFamily="18" charset="0"/>
              <a:cs typeface="Times New Roman" panose="02020603050405020304" pitchFamily="18" charset="0"/>
            </a:endParaRPr>
          </a:p>
        </p:txBody>
      </p:sp>
      <p:sp>
        <p:nvSpPr>
          <p:cNvPr id="8" name="文本框 7"/>
          <p:cNvSpPr txBox="1"/>
          <p:nvPr/>
        </p:nvSpPr>
        <p:spPr>
          <a:xfrm>
            <a:off x="162278" y="4221754"/>
            <a:ext cx="1323943" cy="338554"/>
          </a:xfrm>
          <a:prstGeom prst="rect">
            <a:avLst/>
          </a:prstGeom>
          <a:noFill/>
        </p:spPr>
        <p:txBody>
          <a:bodyPr wrap="square">
            <a:spAutoFit/>
          </a:bodyPr>
          <a:lstStyle/>
          <a:p>
            <a:r>
              <a:rPr lang="en-US" altLang="zh-CN" sz="1600" b="1" dirty="0">
                <a:solidFill>
                  <a:srgbClr val="005EAB"/>
                </a:solidFill>
                <a:latin typeface="Times New Roman" panose="02020603050405020304" pitchFamily="18" charset="0"/>
                <a:cs typeface="Times New Roman" panose="02020603050405020304" pitchFamily="18" charset="0"/>
              </a:rPr>
              <a:t>Application</a:t>
            </a:r>
            <a:endParaRPr lang="zh-CN" altLang="en-US" sz="1600" b="1" dirty="0">
              <a:solidFill>
                <a:srgbClr val="005EAB"/>
              </a:solidFill>
              <a:latin typeface="Times New Roman" panose="02020603050405020304" pitchFamily="18" charset="0"/>
              <a:cs typeface="Times New Roman" panose="02020603050405020304" pitchFamily="18" charset="0"/>
            </a:endParaRPr>
          </a:p>
        </p:txBody>
      </p:sp>
      <p:sp>
        <p:nvSpPr>
          <p:cNvPr id="9" name="文本框 8"/>
          <p:cNvSpPr txBox="1"/>
          <p:nvPr/>
        </p:nvSpPr>
        <p:spPr>
          <a:xfrm>
            <a:off x="187066" y="4603625"/>
            <a:ext cx="4300851" cy="1444113"/>
          </a:xfrm>
          <a:prstGeom prst="rect">
            <a:avLst/>
          </a:prstGeom>
          <a:noFill/>
        </p:spPr>
        <p:txBody>
          <a:bodyPr wrap="square">
            <a:spAutoFit/>
          </a:bodyPr>
          <a:lstStyle/>
          <a:p>
            <a:pPr marL="171450" indent="-171450" algn="just">
              <a:lnSpc>
                <a:spcPct val="150000"/>
              </a:lnSpc>
              <a:buClr>
                <a:srgbClr val="005EAB"/>
              </a:buClr>
              <a:buFont typeface="Wingdings" panose="05000000000000000000" pitchFamily="2" charset="2"/>
              <a:buChar char="u"/>
            </a:pPr>
            <a:r>
              <a:rPr lang="en-US" altLang="zh-CN" sz="1200" b="1" dirty="0">
                <a:latin typeface="Times New Roman" panose="02020603050405020304" pitchFamily="18" charset="0"/>
                <a:cs typeface="Times New Roman" panose="02020603050405020304" pitchFamily="18" charset="0"/>
                <a:sym typeface="+mn-ea"/>
              </a:rPr>
              <a:t>Hydrometallurgy / Non-ferrous Metals Industry </a:t>
            </a:r>
            <a:endParaRPr lang="en-US" altLang="zh-CN" sz="1200" b="1" dirty="0">
              <a:latin typeface="Times New Roman" panose="02020603050405020304" pitchFamily="18" charset="0"/>
              <a:cs typeface="Times New Roman" panose="02020603050405020304" pitchFamily="18" charset="0"/>
              <a:sym typeface="+mn-ea"/>
            </a:endParaRPr>
          </a:p>
          <a:p>
            <a:pPr marL="171450" indent="-171450" algn="just">
              <a:lnSpc>
                <a:spcPct val="150000"/>
              </a:lnSpc>
              <a:buClr>
                <a:srgbClr val="005EAB"/>
              </a:buClr>
              <a:buFont typeface="Wingdings" panose="05000000000000000000" pitchFamily="2" charset="2"/>
              <a:buChar char="u"/>
            </a:pPr>
            <a:r>
              <a:rPr lang="en-US" altLang="zh-CN" sz="1200" b="1" dirty="0">
                <a:latin typeface="Times New Roman" panose="02020603050405020304" pitchFamily="18" charset="0"/>
                <a:cs typeface="Times New Roman" panose="02020603050405020304" pitchFamily="18" charset="0"/>
                <a:sym typeface="+mn-ea"/>
              </a:rPr>
              <a:t>Waste acid recovery and Acid Washing Industry</a:t>
            </a:r>
            <a:endParaRPr lang="en-US" altLang="zh-CN" sz="1200" b="1" dirty="0">
              <a:latin typeface="Times New Roman" panose="02020603050405020304" pitchFamily="18" charset="0"/>
              <a:cs typeface="Times New Roman" panose="02020603050405020304" pitchFamily="18" charset="0"/>
              <a:sym typeface="+mn-ea"/>
            </a:endParaRPr>
          </a:p>
          <a:p>
            <a:pPr marL="171450" indent="-171450" algn="just">
              <a:lnSpc>
                <a:spcPct val="150000"/>
              </a:lnSpc>
              <a:buClr>
                <a:srgbClr val="005EAB"/>
              </a:buClr>
              <a:buFont typeface="Wingdings" panose="05000000000000000000" pitchFamily="2" charset="2"/>
              <a:buChar char="u"/>
            </a:pPr>
            <a:r>
              <a:rPr lang="en-US" altLang="zh-CN" sz="1200" b="1" dirty="0">
                <a:latin typeface="Times New Roman" panose="02020603050405020304" pitchFamily="18" charset="0"/>
                <a:cs typeface="Times New Roman" panose="02020603050405020304" pitchFamily="18" charset="0"/>
              </a:rPr>
              <a:t>Fine Chemicals &amp; Pharmaceutical Intermediates</a:t>
            </a:r>
            <a:endParaRPr lang="en-US" altLang="zh-CN" sz="1200" b="1" dirty="0">
              <a:latin typeface="Times New Roman" panose="02020603050405020304" pitchFamily="18" charset="0"/>
              <a:cs typeface="Times New Roman" panose="02020603050405020304" pitchFamily="18" charset="0"/>
            </a:endParaRPr>
          </a:p>
          <a:p>
            <a:pPr marL="171450" indent="-171450" algn="just">
              <a:lnSpc>
                <a:spcPct val="150000"/>
              </a:lnSpc>
              <a:buClr>
                <a:srgbClr val="005EAB"/>
              </a:buClr>
              <a:buFont typeface="Wingdings" panose="05000000000000000000" pitchFamily="2" charset="2"/>
              <a:buChar char="u"/>
            </a:pPr>
            <a:r>
              <a:rPr lang="en-US" altLang="zh-CN" sz="1200" b="1" dirty="0">
                <a:latin typeface="Times New Roman" panose="02020603050405020304" pitchFamily="18" charset="0"/>
                <a:cs typeface="Times New Roman" panose="02020603050405020304" pitchFamily="18" charset="0"/>
              </a:rPr>
              <a:t>The electronics and Surface Treatment Industry</a:t>
            </a:r>
            <a:endParaRPr lang="en-US" altLang="zh-CN" sz="1200" b="1" dirty="0">
              <a:latin typeface="Times New Roman" panose="02020603050405020304" pitchFamily="18" charset="0"/>
              <a:cs typeface="Times New Roman" panose="02020603050405020304" pitchFamily="18" charset="0"/>
            </a:endParaRPr>
          </a:p>
          <a:p>
            <a:pPr marL="171450" indent="-171450" algn="just">
              <a:lnSpc>
                <a:spcPct val="150000"/>
              </a:lnSpc>
              <a:buClr>
                <a:srgbClr val="005EAB"/>
              </a:buClr>
              <a:buFont typeface="Wingdings" panose="05000000000000000000" pitchFamily="2" charset="2"/>
              <a:buChar char="u"/>
            </a:pPr>
            <a:r>
              <a:rPr lang="en-US" altLang="zh-CN" sz="1200" b="1" dirty="0">
                <a:latin typeface="Times New Roman" panose="02020603050405020304" pitchFamily="18" charset="0"/>
                <a:cs typeface="Times New Roman" panose="02020603050405020304" pitchFamily="18" charset="0"/>
              </a:rPr>
              <a:t>Separation of special chemical materials</a:t>
            </a:r>
            <a:endParaRPr lang="zh-CN" altLang="en-US" sz="1200" b="1" dirty="0">
              <a:latin typeface="Times New Roman" panose="02020603050405020304" pitchFamily="18" charset="0"/>
              <a:cs typeface="Times New Roman" panose="02020603050405020304" pitchFamily="18" charset="0"/>
            </a:endParaRPr>
          </a:p>
        </p:txBody>
      </p:sp>
      <p:sp>
        <p:nvSpPr>
          <p:cNvPr id="14" name="文本框 13"/>
          <p:cNvSpPr txBox="1"/>
          <p:nvPr/>
        </p:nvSpPr>
        <p:spPr>
          <a:xfrm>
            <a:off x="162559" y="1109546"/>
            <a:ext cx="7210050" cy="769441"/>
          </a:xfrm>
          <a:prstGeom prst="rect">
            <a:avLst/>
          </a:prstGeom>
          <a:noFill/>
        </p:spPr>
        <p:txBody>
          <a:bodyPr wrap="square">
            <a:spAutoFit/>
          </a:bodyPr>
          <a:lstStyle/>
          <a:p>
            <a:r>
              <a:rPr lang="en-US" altLang="zh-CN" sz="2400" b="1" dirty="0">
                <a:solidFill>
                  <a:srgbClr val="005EAB"/>
                </a:solidFill>
                <a:latin typeface="Times New Roman" panose="02020603050405020304" pitchFamily="18" charset="0"/>
                <a:cs typeface="Times New Roman" panose="02020603050405020304" pitchFamily="18" charset="0"/>
              </a:rPr>
              <a:t>AS-NF-8040</a:t>
            </a:r>
            <a:endParaRPr lang="en-US" altLang="zh-CN" sz="2400" b="1" dirty="0">
              <a:solidFill>
                <a:srgbClr val="005EAB"/>
              </a:solidFill>
              <a:latin typeface="Times New Roman" panose="02020603050405020304" pitchFamily="18" charset="0"/>
              <a:cs typeface="Times New Roman" panose="02020603050405020304" pitchFamily="18" charset="0"/>
            </a:endParaRPr>
          </a:p>
          <a:p>
            <a:r>
              <a:rPr lang="en-US" altLang="zh-CN" sz="2000" b="1" dirty="0">
                <a:solidFill>
                  <a:srgbClr val="005EAB"/>
                </a:solidFill>
                <a:latin typeface="Times New Roman" panose="02020603050405020304" pitchFamily="18" charset="0"/>
                <a:cs typeface="Times New Roman" panose="02020603050405020304" pitchFamily="18" charset="0"/>
              </a:rPr>
              <a:t>Acid-Resistant NF Membrane Element</a:t>
            </a:r>
            <a:endParaRPr lang="en-US" altLang="zh-CN" sz="2000" b="1" dirty="0">
              <a:solidFill>
                <a:srgbClr val="005EAB"/>
              </a:solidFill>
              <a:latin typeface="Times New Roman" panose="02020603050405020304" pitchFamily="18" charset="0"/>
              <a:cs typeface="Times New Roman" panose="02020603050405020304" pitchFamily="18" charset="0"/>
            </a:endParaRPr>
          </a:p>
        </p:txBody>
      </p:sp>
      <p:graphicFrame>
        <p:nvGraphicFramePr>
          <p:cNvPr id="11" name="表格 10"/>
          <p:cNvGraphicFramePr>
            <a:graphicFrameLocks noGrp="1"/>
          </p:cNvGraphicFramePr>
          <p:nvPr/>
        </p:nvGraphicFramePr>
        <p:xfrm>
          <a:off x="457200" y="6697306"/>
          <a:ext cx="6482310" cy="942340"/>
        </p:xfrm>
        <a:graphic>
          <a:graphicData uri="http://schemas.openxmlformats.org/drawingml/2006/table">
            <a:tbl>
              <a:tblPr firstRow="1" bandRow="1">
                <a:tableStyleId>{5C22544A-7EE6-4342-B048-85BDC9FD1C3A}</a:tableStyleId>
              </a:tblPr>
              <a:tblGrid>
                <a:gridCol w="1371918"/>
                <a:gridCol w="1302673"/>
                <a:gridCol w="1051035"/>
                <a:gridCol w="1468572"/>
                <a:gridCol w="1288112"/>
              </a:tblGrid>
              <a:tr h="370840">
                <a:tc>
                  <a:txBody>
                    <a:bodyPr/>
                    <a:lstStyle/>
                    <a:p>
                      <a:pPr algn="ctr"/>
                      <a:r>
                        <a:rPr lang="en-US" altLang="zh-CN" sz="1050" b="0" dirty="0">
                          <a:solidFill>
                            <a:srgbClr val="005EAB"/>
                          </a:solidFill>
                          <a:latin typeface="Times New Roman" panose="02020603050405020304" pitchFamily="18" charset="0"/>
                          <a:ea typeface="+mn-ea"/>
                          <a:cs typeface="Times New Roman" panose="02020603050405020304" pitchFamily="18" charset="0"/>
                        </a:rPr>
                        <a:t>Model</a:t>
                      </a:r>
                      <a:endParaRPr lang="zh-CN" altLang="en-US" sz="1050" b="0" dirty="0">
                        <a:solidFill>
                          <a:srgbClr val="005EAB"/>
                        </a:solidFill>
                        <a:latin typeface="Times New Roman" panose="02020603050405020304" pitchFamily="18" charset="0"/>
                        <a:ea typeface="+mn-ea"/>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sz="1050" b="0" dirty="0">
                          <a:solidFill>
                            <a:srgbClr val="005EAB"/>
                          </a:solidFill>
                          <a:latin typeface="Times New Roman" panose="02020603050405020304" pitchFamily="18" charset="0"/>
                          <a:ea typeface="+mn-ea"/>
                          <a:cs typeface="Times New Roman" panose="02020603050405020304" pitchFamily="18" charset="0"/>
                        </a:rPr>
                        <a:t>Typical Stabilized</a:t>
                      </a:r>
                      <a:endParaRPr lang="en-US" altLang="zh-CN" sz="1050" b="0" dirty="0">
                        <a:solidFill>
                          <a:srgbClr val="005EAB"/>
                        </a:solidFill>
                        <a:latin typeface="Times New Roman" panose="02020603050405020304" pitchFamily="18" charset="0"/>
                        <a:ea typeface="+mn-ea"/>
                        <a:cs typeface="Times New Roman" panose="02020603050405020304" pitchFamily="18" charset="0"/>
                      </a:endParaRPr>
                    </a:p>
                    <a:p>
                      <a:pPr algn="ctr"/>
                      <a:r>
                        <a:rPr lang="en-US" altLang="zh-CN" sz="1050" b="0" dirty="0">
                          <a:solidFill>
                            <a:srgbClr val="005EAB"/>
                          </a:solidFill>
                          <a:latin typeface="Times New Roman" panose="02020603050405020304" pitchFamily="18" charset="0"/>
                          <a:ea typeface="+mn-ea"/>
                          <a:cs typeface="Times New Roman" panose="02020603050405020304" pitchFamily="18" charset="0"/>
                        </a:rPr>
                        <a:t>Salt Rejection </a:t>
                      </a:r>
                      <a:endParaRPr lang="en-US" altLang="zh-CN" sz="1050" b="0" dirty="0">
                        <a:solidFill>
                          <a:srgbClr val="005EAB"/>
                        </a:solidFill>
                        <a:latin typeface="Times New Roman" panose="02020603050405020304" pitchFamily="18" charset="0"/>
                        <a:ea typeface="+mn-ea"/>
                        <a:cs typeface="Times New Roman" panose="02020603050405020304" pitchFamily="18" charset="0"/>
                      </a:endParaRPr>
                    </a:p>
                    <a:p>
                      <a:pPr algn="ctr"/>
                      <a:r>
                        <a:rPr lang="en-US" altLang="zh-CN" sz="1050" b="0" dirty="0">
                          <a:solidFill>
                            <a:srgbClr val="005EAB"/>
                          </a:solidFill>
                          <a:latin typeface="Times New Roman" panose="02020603050405020304" pitchFamily="18" charset="0"/>
                          <a:ea typeface="+mn-ea"/>
                          <a:cs typeface="Times New Roman" panose="02020603050405020304" pitchFamily="18" charset="0"/>
                        </a:rPr>
                        <a:t>(%)</a:t>
                      </a:r>
                      <a:endParaRPr lang="zh-CN" altLang="en-US" sz="1050" b="0" dirty="0">
                        <a:solidFill>
                          <a:srgbClr val="005EAB"/>
                        </a:solidFill>
                        <a:latin typeface="Times New Roman" panose="02020603050405020304" pitchFamily="18" charset="0"/>
                        <a:ea typeface="+mn-ea"/>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defRPr/>
                      </a:pPr>
                      <a:r>
                        <a:rPr lang="en-US" altLang="zh-CN" sz="1050" b="0" dirty="0">
                          <a:solidFill>
                            <a:srgbClr val="005EAB"/>
                          </a:solidFill>
                          <a:latin typeface="Times New Roman" panose="02020603050405020304" pitchFamily="18" charset="0"/>
                          <a:ea typeface="+mn-ea"/>
                          <a:cs typeface="Times New Roman" panose="02020603050405020304" pitchFamily="18" charset="0"/>
                        </a:rPr>
                        <a:t>Minimum</a:t>
                      </a:r>
                      <a:endParaRPr lang="en-US" altLang="zh-CN" sz="1050" b="0" dirty="0">
                        <a:solidFill>
                          <a:srgbClr val="005EAB"/>
                        </a:solidFill>
                        <a:latin typeface="Times New Roman" panose="02020603050405020304" pitchFamily="18" charset="0"/>
                        <a:ea typeface="+mn-ea"/>
                        <a:cs typeface="Times New Roman" panose="02020603050405020304" pitchFamily="18" charset="0"/>
                      </a:endParaRPr>
                    </a:p>
                    <a:p>
                      <a:pPr marL="0" marR="0" lvl="0" indent="0" algn="ctr" defTabSz="457200" rtl="0" eaLnBrk="1" fontAlgn="auto" latinLnBrk="0" hangingPunct="1">
                        <a:lnSpc>
                          <a:spcPct val="100000"/>
                        </a:lnSpc>
                        <a:spcBef>
                          <a:spcPts val="0"/>
                        </a:spcBef>
                        <a:spcAft>
                          <a:spcPts val="0"/>
                        </a:spcAft>
                        <a:buClrTx/>
                        <a:buSzTx/>
                        <a:buFontTx/>
                        <a:buNone/>
                        <a:defRPr/>
                      </a:pPr>
                      <a:r>
                        <a:rPr lang="en-US" altLang="zh-CN" sz="1050" b="0" dirty="0">
                          <a:solidFill>
                            <a:srgbClr val="005EAB"/>
                          </a:solidFill>
                          <a:latin typeface="Times New Roman" panose="02020603050405020304" pitchFamily="18" charset="0"/>
                          <a:ea typeface="+mn-ea"/>
                          <a:cs typeface="Times New Roman" panose="02020603050405020304" pitchFamily="18" charset="0"/>
                        </a:rPr>
                        <a:t>Salt Rejection </a:t>
                      </a:r>
                      <a:endParaRPr lang="en-US" altLang="zh-CN" sz="1050" b="0" dirty="0">
                        <a:solidFill>
                          <a:srgbClr val="005EAB"/>
                        </a:solidFill>
                        <a:latin typeface="Times New Roman" panose="02020603050405020304" pitchFamily="18" charset="0"/>
                        <a:ea typeface="+mn-ea"/>
                        <a:cs typeface="Times New Roman" panose="02020603050405020304" pitchFamily="18" charset="0"/>
                      </a:endParaRPr>
                    </a:p>
                    <a:p>
                      <a:pPr algn="ctr"/>
                      <a:r>
                        <a:rPr lang="en-US" altLang="zh-CN" sz="1050" b="0" dirty="0">
                          <a:solidFill>
                            <a:srgbClr val="005EAB"/>
                          </a:solidFill>
                          <a:latin typeface="Times New Roman" panose="02020603050405020304" pitchFamily="18" charset="0"/>
                          <a:ea typeface="+mn-ea"/>
                          <a:cs typeface="Times New Roman" panose="02020603050405020304" pitchFamily="18" charset="0"/>
                        </a:rPr>
                        <a:t>(%)</a:t>
                      </a:r>
                      <a:endParaRPr lang="zh-CN" altLang="en-US" sz="1050" b="0" dirty="0">
                        <a:solidFill>
                          <a:srgbClr val="005EAB"/>
                        </a:solidFill>
                        <a:latin typeface="Times New Roman" panose="02020603050405020304" pitchFamily="18" charset="0"/>
                        <a:ea typeface="+mn-ea"/>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sz="1050" b="0" dirty="0">
                          <a:solidFill>
                            <a:srgbClr val="005EAB"/>
                          </a:solidFill>
                          <a:latin typeface="Times New Roman" panose="02020603050405020304" pitchFamily="18" charset="0"/>
                          <a:ea typeface="+mn-ea"/>
                          <a:cs typeface="Times New Roman" panose="02020603050405020304" pitchFamily="18" charset="0"/>
                        </a:rPr>
                        <a:t>Permeate Flow Rate GPD</a:t>
                      </a:r>
                      <a:r>
                        <a:rPr lang="zh-CN" altLang="en-US" sz="1050" b="0" dirty="0">
                          <a:solidFill>
                            <a:srgbClr val="005EAB"/>
                          </a:solidFill>
                          <a:latin typeface="Times New Roman" panose="02020603050405020304" pitchFamily="18" charset="0"/>
                          <a:ea typeface="+mn-ea"/>
                          <a:cs typeface="Times New Roman" panose="02020603050405020304" pitchFamily="18" charset="0"/>
                        </a:rPr>
                        <a:t>（</a:t>
                      </a:r>
                      <a:r>
                        <a:rPr lang="en-US" altLang="zh-CN" sz="1050" b="0" dirty="0">
                          <a:solidFill>
                            <a:srgbClr val="005EAB"/>
                          </a:solidFill>
                          <a:latin typeface="Times New Roman" panose="02020603050405020304" pitchFamily="18" charset="0"/>
                          <a:ea typeface="+mn-ea"/>
                          <a:cs typeface="Times New Roman" panose="02020603050405020304" pitchFamily="18" charset="0"/>
                        </a:rPr>
                        <a:t>m</a:t>
                      </a:r>
                      <a:r>
                        <a:rPr lang="en-US" altLang="zh-CN" sz="1050" b="0" baseline="30000" dirty="0">
                          <a:solidFill>
                            <a:srgbClr val="005EAB"/>
                          </a:solidFill>
                          <a:latin typeface="Times New Roman" panose="02020603050405020304" pitchFamily="18" charset="0"/>
                          <a:ea typeface="+mn-ea"/>
                          <a:cs typeface="Times New Roman" panose="02020603050405020304" pitchFamily="18" charset="0"/>
                        </a:rPr>
                        <a:t>3</a:t>
                      </a:r>
                      <a:r>
                        <a:rPr lang="en-US" altLang="zh-CN" sz="1050" b="0" dirty="0">
                          <a:solidFill>
                            <a:srgbClr val="005EAB"/>
                          </a:solidFill>
                          <a:latin typeface="Times New Roman" panose="02020603050405020304" pitchFamily="18" charset="0"/>
                          <a:ea typeface="+mn-ea"/>
                          <a:cs typeface="Times New Roman" panose="02020603050405020304" pitchFamily="18" charset="0"/>
                        </a:rPr>
                        <a:t>/d</a:t>
                      </a:r>
                      <a:r>
                        <a:rPr lang="zh-CN" altLang="en-US" sz="1050" b="0" dirty="0">
                          <a:solidFill>
                            <a:srgbClr val="005EAB"/>
                          </a:solidFill>
                          <a:latin typeface="Times New Roman" panose="02020603050405020304" pitchFamily="18" charset="0"/>
                          <a:ea typeface="+mn-ea"/>
                          <a:cs typeface="Times New Roman" panose="02020603050405020304" pitchFamily="18" charset="0"/>
                        </a:rPr>
                        <a:t>）</a:t>
                      </a:r>
                      <a:endParaRPr lang="zh-CN" altLang="en-US" sz="1050" b="0" dirty="0">
                        <a:solidFill>
                          <a:srgbClr val="005EAB"/>
                        </a:solidFill>
                        <a:latin typeface="Times New Roman" panose="02020603050405020304" pitchFamily="18" charset="0"/>
                        <a:ea typeface="+mn-ea"/>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sz="1050" b="0" dirty="0">
                          <a:solidFill>
                            <a:srgbClr val="005EAB"/>
                          </a:solidFill>
                          <a:latin typeface="Times New Roman" panose="02020603050405020304" pitchFamily="18" charset="0"/>
                          <a:ea typeface="+mn-ea"/>
                          <a:cs typeface="Times New Roman" panose="02020603050405020304" pitchFamily="18" charset="0"/>
                        </a:rPr>
                        <a:t>Area ft</a:t>
                      </a:r>
                      <a:r>
                        <a:rPr lang="en-US" altLang="zh-CN" sz="1050" b="0" baseline="30000" dirty="0">
                          <a:solidFill>
                            <a:srgbClr val="005EAB"/>
                          </a:solidFill>
                          <a:latin typeface="Times New Roman" panose="02020603050405020304" pitchFamily="18" charset="0"/>
                          <a:ea typeface="+mn-ea"/>
                          <a:cs typeface="Times New Roman" panose="02020603050405020304" pitchFamily="18" charset="0"/>
                        </a:rPr>
                        <a:t>2 </a:t>
                      </a:r>
                      <a:r>
                        <a:rPr lang="en-US" altLang="zh-CN" sz="1050" b="0" baseline="0" dirty="0">
                          <a:solidFill>
                            <a:srgbClr val="005EAB"/>
                          </a:solidFill>
                          <a:latin typeface="Times New Roman" panose="02020603050405020304" pitchFamily="18" charset="0"/>
                          <a:ea typeface="+mn-ea"/>
                          <a:cs typeface="Times New Roman" panose="02020603050405020304" pitchFamily="18" charset="0"/>
                        </a:rPr>
                        <a:t>(m</a:t>
                      </a:r>
                      <a:r>
                        <a:rPr lang="en-US" altLang="zh-CN" sz="1050" b="0" baseline="30000" dirty="0">
                          <a:solidFill>
                            <a:srgbClr val="005EAB"/>
                          </a:solidFill>
                          <a:latin typeface="Times New Roman" panose="02020603050405020304" pitchFamily="18" charset="0"/>
                          <a:ea typeface="+mn-ea"/>
                          <a:cs typeface="Times New Roman" panose="02020603050405020304" pitchFamily="18" charset="0"/>
                        </a:rPr>
                        <a:t>2</a:t>
                      </a:r>
                      <a:r>
                        <a:rPr lang="en-US" altLang="zh-CN" sz="1050" b="0" baseline="0" dirty="0">
                          <a:solidFill>
                            <a:srgbClr val="005EAB"/>
                          </a:solidFill>
                          <a:latin typeface="Times New Roman" panose="02020603050405020304" pitchFamily="18" charset="0"/>
                          <a:ea typeface="+mn-ea"/>
                          <a:cs typeface="Times New Roman" panose="02020603050405020304" pitchFamily="18" charset="0"/>
                        </a:rPr>
                        <a:t>)</a:t>
                      </a:r>
                      <a:endParaRPr lang="en-US" altLang="zh-CN" sz="1050" b="0" baseline="0" dirty="0">
                        <a:solidFill>
                          <a:srgbClr val="005EAB"/>
                        </a:solidFill>
                        <a:latin typeface="Times New Roman" panose="02020603050405020304" pitchFamily="18" charset="0"/>
                        <a:ea typeface="+mn-ea"/>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pPr algn="ctr"/>
                      <a:r>
                        <a:rPr lang="en-US" altLang="zh-CN" sz="1050" b="0" dirty="0">
                          <a:solidFill>
                            <a:schemeClr val="tx1"/>
                          </a:solidFill>
                          <a:latin typeface="Times New Roman" panose="02020603050405020304" pitchFamily="18" charset="0"/>
                          <a:ea typeface="+mn-ea"/>
                          <a:cs typeface="Times New Roman" panose="02020603050405020304" pitchFamily="18" charset="0"/>
                        </a:rPr>
                        <a:t>AS-NF-8040</a:t>
                      </a:r>
                      <a:endParaRPr lang="en-US" altLang="zh-CN" sz="1050" b="0" dirty="0">
                        <a:solidFill>
                          <a:schemeClr val="tx1"/>
                        </a:solidFill>
                        <a:latin typeface="Times New Roman" panose="02020603050405020304" pitchFamily="18" charset="0"/>
                        <a:ea typeface="+mn-ea"/>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sz="1050" b="0" dirty="0">
                          <a:solidFill>
                            <a:schemeClr val="tx1"/>
                          </a:solidFill>
                          <a:latin typeface="Times New Roman" panose="02020603050405020304" pitchFamily="18" charset="0"/>
                          <a:ea typeface="+mn-ea"/>
                          <a:cs typeface="Times New Roman" panose="02020603050405020304" pitchFamily="18" charset="0"/>
                        </a:rPr>
                        <a:t>98.0</a:t>
                      </a:r>
                      <a:endParaRPr lang="zh-CN" altLang="en-US" sz="1050" b="0" dirty="0">
                        <a:solidFill>
                          <a:schemeClr val="tx1"/>
                        </a:solidFill>
                        <a:latin typeface="Times New Roman" panose="02020603050405020304" pitchFamily="18" charset="0"/>
                        <a:ea typeface="+mn-ea"/>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sz="1050" b="0" dirty="0">
                          <a:solidFill>
                            <a:schemeClr val="tx1"/>
                          </a:solidFill>
                          <a:latin typeface="Times New Roman" panose="02020603050405020304" pitchFamily="18" charset="0"/>
                          <a:ea typeface="+mn-ea"/>
                          <a:cs typeface="Times New Roman" panose="02020603050405020304" pitchFamily="18" charset="0"/>
                        </a:rPr>
                        <a:t>97.0%</a:t>
                      </a:r>
                      <a:endParaRPr lang="zh-CN" altLang="en-US" sz="1050" b="0" dirty="0">
                        <a:solidFill>
                          <a:schemeClr val="tx1"/>
                        </a:solidFill>
                        <a:latin typeface="Times New Roman" panose="02020603050405020304" pitchFamily="18" charset="0"/>
                        <a:ea typeface="+mn-ea"/>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sz="1050" b="0" dirty="0">
                          <a:solidFill>
                            <a:schemeClr val="tx1"/>
                          </a:solidFill>
                          <a:latin typeface="Times New Roman" panose="02020603050405020304" pitchFamily="18" charset="0"/>
                          <a:ea typeface="+mn-ea"/>
                          <a:cs typeface="Times New Roman" panose="02020603050405020304" pitchFamily="18" charset="0"/>
                        </a:rPr>
                        <a:t>10000 (37.8)</a:t>
                      </a:r>
                      <a:endParaRPr lang="en-US" altLang="zh-CN" sz="1050" b="0" dirty="0">
                        <a:solidFill>
                          <a:schemeClr val="tx1"/>
                        </a:solidFill>
                        <a:latin typeface="Times New Roman" panose="02020603050405020304" pitchFamily="18" charset="0"/>
                        <a:ea typeface="+mn-ea"/>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sz="1050" b="0" dirty="0">
                          <a:solidFill>
                            <a:schemeClr val="tx1"/>
                          </a:solidFill>
                          <a:latin typeface="Times New Roman" panose="02020603050405020304" pitchFamily="18" charset="0"/>
                          <a:ea typeface="+mn-ea"/>
                          <a:cs typeface="Times New Roman" panose="02020603050405020304" pitchFamily="18" charset="0"/>
                        </a:rPr>
                        <a:t>365 (33.9)</a:t>
                      </a:r>
                      <a:endParaRPr lang="en-US" altLang="zh-CN" sz="1050" b="0" dirty="0">
                        <a:solidFill>
                          <a:schemeClr val="tx1"/>
                        </a:solidFill>
                        <a:latin typeface="Times New Roman" panose="02020603050405020304" pitchFamily="18" charset="0"/>
                        <a:ea typeface="+mn-ea"/>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pic>
        <p:nvPicPr>
          <p:cNvPr id="3" name="图片 2"/>
          <p:cNvPicPr>
            <a:picLocks noChangeAspect="1"/>
          </p:cNvPicPr>
          <p:nvPr/>
        </p:nvPicPr>
        <p:blipFill rotWithShape="1">
          <a:blip r:embed="rId1">
            <a:extLst>
              <a:ext uri="{28A0092B-C50C-407E-A947-70E740481C1C}">
                <a14:useLocalDpi xmlns:a14="http://schemas.microsoft.com/office/drawing/2010/main" val="0"/>
              </a:ext>
            </a:extLst>
          </a:blip>
          <a:srcRect l="9272" t="8605" r="9736" b="30250"/>
          <a:stretch>
            <a:fillRect/>
          </a:stretch>
        </p:blipFill>
        <p:spPr bwMode="auto">
          <a:xfrm>
            <a:off x="362262" y="106793"/>
            <a:ext cx="1470928" cy="668162"/>
          </a:xfrm>
          <a:prstGeom prst="rect">
            <a:avLst/>
          </a:prstGeom>
          <a:ln>
            <a:noFill/>
          </a:ln>
        </p:spPr>
      </p:pic>
      <p:pic>
        <p:nvPicPr>
          <p:cNvPr id="15" name="图片 14"/>
          <p:cNvPicPr>
            <a:picLocks noChangeAspect="1"/>
          </p:cNvPicPr>
          <p:nvPr/>
        </p:nvPicPr>
        <p:blipFill>
          <a:blip r:embed="rId2"/>
          <a:srcRect l="7301" t="8902" r="3724" b="3441"/>
          <a:stretch>
            <a:fillRect/>
          </a:stretch>
        </p:blipFill>
        <p:spPr>
          <a:xfrm>
            <a:off x="4046483" y="4187778"/>
            <a:ext cx="2765369" cy="206675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矩形 14"/>
          <p:cNvSpPr/>
          <p:nvPr/>
        </p:nvSpPr>
        <p:spPr>
          <a:xfrm>
            <a:off x="0" y="10025741"/>
            <a:ext cx="7559675" cy="233953"/>
          </a:xfrm>
          <a:prstGeom prst="rect">
            <a:avLst/>
          </a:prstGeom>
          <a:solidFill>
            <a:srgbClr val="0060AA"/>
          </a:solidFill>
          <a:ln>
            <a:noFill/>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p:sp>
        <p:nvSpPr>
          <p:cNvPr id="32" name="文本框 31"/>
          <p:cNvSpPr txBox="1"/>
          <p:nvPr/>
        </p:nvSpPr>
        <p:spPr>
          <a:xfrm>
            <a:off x="204074" y="6849667"/>
            <a:ext cx="2936869" cy="338554"/>
          </a:xfrm>
          <a:prstGeom prst="rect">
            <a:avLst/>
          </a:prstGeom>
          <a:noFill/>
        </p:spPr>
        <p:txBody>
          <a:bodyPr wrap="square">
            <a:spAutoFit/>
          </a:bodyPr>
          <a:lstStyle/>
          <a:p>
            <a:r>
              <a:rPr lang="en-US" altLang="zh-CN" sz="1600" b="1" dirty="0">
                <a:solidFill>
                  <a:srgbClr val="005EAB"/>
                </a:solidFill>
                <a:latin typeface="Times New Roman" panose="02020603050405020304" pitchFamily="18" charset="0"/>
                <a:cs typeface="Times New Roman" panose="02020603050405020304" pitchFamily="18" charset="0"/>
              </a:rPr>
              <a:t>Dimensions and Packaging</a:t>
            </a:r>
            <a:endParaRPr lang="zh-CN" altLang="en-US" sz="1600" b="1" dirty="0">
              <a:solidFill>
                <a:srgbClr val="005EAB"/>
              </a:solidFill>
              <a:latin typeface="Times New Roman" panose="02020603050405020304" pitchFamily="18" charset="0"/>
              <a:cs typeface="Times New Roman" panose="02020603050405020304" pitchFamily="18" charset="0"/>
            </a:endParaRPr>
          </a:p>
        </p:txBody>
      </p:sp>
      <p:sp>
        <p:nvSpPr>
          <p:cNvPr id="41" name="文本框 40"/>
          <p:cNvSpPr txBox="1"/>
          <p:nvPr/>
        </p:nvSpPr>
        <p:spPr>
          <a:xfrm>
            <a:off x="204074" y="2963040"/>
            <a:ext cx="1185814" cy="338554"/>
          </a:xfrm>
          <a:prstGeom prst="rect">
            <a:avLst/>
          </a:prstGeom>
          <a:noFill/>
        </p:spPr>
        <p:txBody>
          <a:bodyPr wrap="square">
            <a:spAutoFit/>
          </a:bodyPr>
          <a:lstStyle/>
          <a:p>
            <a:r>
              <a:rPr lang="en-US" altLang="zh-CN" sz="1600" b="1" dirty="0">
                <a:solidFill>
                  <a:srgbClr val="005EAB"/>
                </a:solidFill>
                <a:latin typeface="Times New Roman" panose="02020603050405020304" pitchFamily="18" charset="0"/>
                <a:cs typeface="Times New Roman" panose="02020603050405020304" pitchFamily="18" charset="0"/>
              </a:rPr>
              <a:t>Cautions</a:t>
            </a:r>
            <a:endParaRPr lang="zh-CN" altLang="en-US" sz="1600" b="1" dirty="0">
              <a:solidFill>
                <a:srgbClr val="005EAB"/>
              </a:solidFill>
              <a:latin typeface="Times New Roman" panose="02020603050405020304" pitchFamily="18" charset="0"/>
              <a:cs typeface="Times New Roman" panose="02020603050405020304" pitchFamily="18" charset="0"/>
            </a:endParaRPr>
          </a:p>
        </p:txBody>
      </p:sp>
      <p:sp>
        <p:nvSpPr>
          <p:cNvPr id="43" name="文本框 42"/>
          <p:cNvSpPr txBox="1"/>
          <p:nvPr/>
        </p:nvSpPr>
        <p:spPr>
          <a:xfrm>
            <a:off x="202409" y="3263914"/>
            <a:ext cx="7033417" cy="3456524"/>
          </a:xfrm>
          <a:prstGeom prst="rect">
            <a:avLst/>
          </a:prstGeom>
          <a:noFill/>
        </p:spPr>
        <p:txBody>
          <a:bodyPr wrap="square">
            <a:spAutoFit/>
          </a:bodyPr>
          <a:lstStyle/>
          <a:p>
            <a:pPr marL="171450" indent="-171450" algn="just">
              <a:lnSpc>
                <a:spcPct val="150000"/>
              </a:lnSpc>
              <a:buFont typeface="Wingdings" panose="05000000000000000000" pitchFamily="2" charset="2"/>
              <a:buChar char="u"/>
            </a:pPr>
            <a:r>
              <a:rPr lang="en-US" altLang="zh-CN" sz="1050" dirty="0">
                <a:latin typeface="Times New Roman" panose="02020603050405020304" pitchFamily="18" charset="0"/>
                <a:cs typeface="Times New Roman" panose="02020603050405020304" pitchFamily="18" charset="0"/>
              </a:rPr>
              <a:t>When the membrane element is first used, the water produced during the first hour should be discharged and not used.</a:t>
            </a:r>
            <a:endParaRPr lang="en-US" altLang="zh-CN" sz="1050" dirty="0">
              <a:latin typeface="Times New Roman" panose="02020603050405020304" pitchFamily="18" charset="0"/>
              <a:cs typeface="Times New Roman" panose="02020603050405020304" pitchFamily="18" charset="0"/>
            </a:endParaRPr>
          </a:p>
          <a:p>
            <a:pPr marL="171450" indent="-171450" algn="just">
              <a:lnSpc>
                <a:spcPct val="150000"/>
              </a:lnSpc>
              <a:buFont typeface="Wingdings" panose="05000000000000000000" pitchFamily="2" charset="2"/>
              <a:buChar char="u"/>
            </a:pPr>
            <a:r>
              <a:rPr lang="en-US" altLang="zh-CN" sz="1050" dirty="0">
                <a:latin typeface="Times New Roman" panose="02020603050405020304" pitchFamily="18" charset="0"/>
                <a:cs typeface="Times New Roman" panose="02020603050405020304" pitchFamily="18" charset="0"/>
              </a:rPr>
              <a:t>When the membrane element is manufactured, the dry type membrane element has no protective liquid. Once the element gets wet, it should remain in a moist state.</a:t>
            </a:r>
            <a:endParaRPr lang="en-US" altLang="zh-CN" sz="1050" dirty="0">
              <a:latin typeface="Times New Roman" panose="02020603050405020304" pitchFamily="18" charset="0"/>
              <a:cs typeface="Times New Roman" panose="02020603050405020304" pitchFamily="18" charset="0"/>
            </a:endParaRPr>
          </a:p>
          <a:p>
            <a:pPr marL="171450" indent="-171450" algn="just">
              <a:lnSpc>
                <a:spcPct val="150000"/>
              </a:lnSpc>
              <a:buFont typeface="Wingdings" panose="05000000000000000000" pitchFamily="2" charset="2"/>
              <a:buChar char="u"/>
            </a:pPr>
            <a:r>
              <a:rPr lang="en-US" altLang="zh-CN" sz="1050" dirty="0">
                <a:latin typeface="Times New Roman" panose="02020603050405020304" pitchFamily="18" charset="0"/>
                <a:cs typeface="Times New Roman" panose="02020603050405020304" pitchFamily="18" charset="0"/>
              </a:rPr>
              <a:t>The feed water pressure should be gradually increased within a time range of 30-60 seconds. Otherwise, it may cause irreversible damage to the membrane element.</a:t>
            </a:r>
            <a:endParaRPr lang="en-US" altLang="zh-CN" sz="1050" dirty="0">
              <a:latin typeface="Times New Roman" panose="02020603050405020304" pitchFamily="18" charset="0"/>
              <a:cs typeface="Times New Roman" panose="02020603050405020304" pitchFamily="18" charset="0"/>
            </a:endParaRPr>
          </a:p>
          <a:p>
            <a:pPr marL="171450" indent="-171450" algn="just">
              <a:lnSpc>
                <a:spcPct val="150000"/>
              </a:lnSpc>
              <a:buFont typeface="Wingdings" panose="05000000000000000000" pitchFamily="2" charset="2"/>
              <a:buChar char="u"/>
            </a:pPr>
            <a:r>
              <a:rPr lang="en-US" altLang="zh-CN" sz="1050" dirty="0">
                <a:latin typeface="Times New Roman" panose="02020603050405020304" pitchFamily="18" charset="0"/>
                <a:cs typeface="Times New Roman" panose="02020603050405020304" pitchFamily="18" charset="0"/>
              </a:rPr>
              <a:t>At any time, back pressure on the water production side should be avoided.</a:t>
            </a:r>
            <a:endParaRPr lang="en-US" altLang="zh-CN" sz="1050" dirty="0">
              <a:latin typeface="Times New Roman" panose="02020603050405020304" pitchFamily="18" charset="0"/>
              <a:cs typeface="Times New Roman" panose="02020603050405020304" pitchFamily="18" charset="0"/>
            </a:endParaRPr>
          </a:p>
          <a:p>
            <a:pPr marL="171450" indent="-171450" algn="just">
              <a:lnSpc>
                <a:spcPct val="150000"/>
              </a:lnSpc>
              <a:buFont typeface="Wingdings" panose="05000000000000000000" pitchFamily="2" charset="2"/>
              <a:buChar char="u"/>
            </a:pPr>
            <a:r>
              <a:rPr lang="en-US" altLang="zh-CN" sz="1050" dirty="0">
                <a:latin typeface="Times New Roman" panose="02020603050405020304" pitchFamily="18" charset="0"/>
                <a:cs typeface="Times New Roman" panose="02020603050405020304" pitchFamily="18" charset="0"/>
              </a:rPr>
              <a:t>The wet type membrane element is tested with water before leaving the factory, and is stored with a 1.5% sodium bisulfite solution (in winter, 10% propylene glycol antifreeze solution needs to be added). Then it is vacuum-packed.</a:t>
            </a:r>
            <a:endParaRPr lang="en-US" altLang="zh-CN" sz="1050" dirty="0">
              <a:latin typeface="Times New Roman" panose="02020603050405020304" pitchFamily="18" charset="0"/>
              <a:cs typeface="Times New Roman" panose="02020603050405020304" pitchFamily="18" charset="0"/>
            </a:endParaRPr>
          </a:p>
          <a:p>
            <a:pPr marL="171450" indent="-171450" algn="just">
              <a:lnSpc>
                <a:spcPct val="150000"/>
              </a:lnSpc>
              <a:buFont typeface="Wingdings" panose="05000000000000000000" pitchFamily="2" charset="2"/>
              <a:buChar char="u"/>
            </a:pPr>
            <a:r>
              <a:rPr lang="en-US" altLang="zh-CN" sz="1050" dirty="0">
                <a:latin typeface="Times New Roman" panose="02020603050405020304" pitchFamily="18" charset="0"/>
                <a:cs typeface="Times New Roman" panose="02020603050405020304" pitchFamily="18" charset="0"/>
              </a:rPr>
              <a:t>When the system is shut down for a long time, to prevent the growth of microorganisms, it is recommended to immerse the membrane element in a 1.5% (by weight) sodium bisulfite protective liquid and replace the protective liquid regularly.</a:t>
            </a:r>
            <a:endParaRPr lang="en-US" altLang="zh-CN" sz="1050" dirty="0">
              <a:latin typeface="Times New Roman" panose="02020603050405020304" pitchFamily="18" charset="0"/>
              <a:cs typeface="Times New Roman" panose="02020603050405020304" pitchFamily="18" charset="0"/>
            </a:endParaRPr>
          </a:p>
          <a:p>
            <a:pPr marL="171450" indent="-171450" algn="just">
              <a:lnSpc>
                <a:spcPct val="150000"/>
              </a:lnSpc>
              <a:buFont typeface="Wingdings" panose="05000000000000000000" pitchFamily="2" charset="2"/>
              <a:buChar char="u"/>
            </a:pPr>
            <a:r>
              <a:rPr lang="en-US" altLang="zh-CN" sz="1050" dirty="0">
                <a:latin typeface="Times New Roman" panose="02020603050405020304" pitchFamily="18" charset="0"/>
                <a:cs typeface="Times New Roman" panose="02020603050405020304" pitchFamily="18" charset="0"/>
              </a:rPr>
              <a:t>Users must strictly follow the operation limits and rules set in this manual. Otherwise, the company will not bear any consequences arising therefrom.</a:t>
            </a:r>
            <a:endParaRPr lang="en-US" altLang="zh-CN" sz="1050" dirty="0">
              <a:latin typeface="Times New Roman" panose="02020603050405020304" pitchFamily="18" charset="0"/>
              <a:cs typeface="Times New Roman" panose="02020603050405020304" pitchFamily="18" charset="0"/>
            </a:endParaRPr>
          </a:p>
          <a:p>
            <a:pPr marL="171450" indent="-171450" algn="just">
              <a:lnSpc>
                <a:spcPct val="150000"/>
              </a:lnSpc>
              <a:buFont typeface="Wingdings" panose="05000000000000000000" pitchFamily="2" charset="2"/>
              <a:buChar char="u"/>
            </a:pPr>
            <a:r>
              <a:rPr lang="en-US" altLang="zh-CN" sz="1050" dirty="0">
                <a:latin typeface="Times New Roman" panose="02020603050405020304" pitchFamily="18" charset="0"/>
                <a:cs typeface="Times New Roman" panose="02020603050405020304" pitchFamily="18" charset="0"/>
              </a:rPr>
              <a:t>Users are strictly prohibited from using any chemical substances that are destructive to the membrane element during storage and operation. If such chemical substances are used, the company will not bear any consequences arising therefrom.</a:t>
            </a:r>
            <a:endParaRPr lang="zh-CN" altLang="en-US" sz="1050" dirty="0">
              <a:latin typeface="Times New Roman" panose="02020603050405020304" pitchFamily="18" charset="0"/>
              <a:cs typeface="Times New Roman" panose="02020603050405020304" pitchFamily="18" charset="0"/>
            </a:endParaRPr>
          </a:p>
        </p:txBody>
      </p:sp>
      <p:sp>
        <p:nvSpPr>
          <p:cNvPr id="44" name="文本框 43"/>
          <p:cNvSpPr txBox="1"/>
          <p:nvPr/>
        </p:nvSpPr>
        <p:spPr>
          <a:xfrm>
            <a:off x="204074" y="219265"/>
            <a:ext cx="2413002" cy="338554"/>
          </a:xfrm>
          <a:prstGeom prst="rect">
            <a:avLst/>
          </a:prstGeom>
          <a:noFill/>
        </p:spPr>
        <p:txBody>
          <a:bodyPr wrap="square">
            <a:spAutoFit/>
          </a:bodyPr>
          <a:lstStyle/>
          <a:p>
            <a:r>
              <a:rPr lang="en-US" altLang="zh-CN" sz="1600" b="1" dirty="0">
                <a:solidFill>
                  <a:srgbClr val="005EAB"/>
                </a:solidFill>
                <a:latin typeface="Times New Roman" panose="02020603050405020304" pitchFamily="18" charset="0"/>
                <a:cs typeface="Times New Roman" panose="02020603050405020304" pitchFamily="18" charset="0"/>
              </a:rPr>
              <a:t>Using Conditions</a:t>
            </a:r>
            <a:endParaRPr lang="zh-CN" altLang="en-US" sz="1600" b="1" dirty="0">
              <a:solidFill>
                <a:srgbClr val="005EAB"/>
              </a:solidFill>
              <a:latin typeface="Times New Roman" panose="02020603050405020304" pitchFamily="18" charset="0"/>
              <a:cs typeface="Times New Roman" panose="02020603050405020304" pitchFamily="18" charset="0"/>
            </a:endParaRPr>
          </a:p>
        </p:txBody>
      </p:sp>
      <p:graphicFrame>
        <p:nvGraphicFramePr>
          <p:cNvPr id="45" name="表格 44"/>
          <p:cNvGraphicFramePr>
            <a:graphicFrameLocks noGrp="1"/>
          </p:cNvGraphicFramePr>
          <p:nvPr/>
        </p:nvGraphicFramePr>
        <p:xfrm>
          <a:off x="292100" y="607761"/>
          <a:ext cx="6819900" cy="2268000"/>
        </p:xfrm>
        <a:graphic>
          <a:graphicData uri="http://schemas.openxmlformats.org/drawingml/2006/table">
            <a:tbl>
              <a:tblPr firstRow="1" bandRow="1">
                <a:tableStyleId>{5C22544A-7EE6-4342-B048-85BDC9FD1C3A}</a:tableStyleId>
              </a:tblPr>
              <a:tblGrid>
                <a:gridCol w="3409950"/>
                <a:gridCol w="3409950"/>
              </a:tblGrid>
              <a:tr h="324000">
                <a:tc>
                  <a:txBody>
                    <a:bodyPr/>
                    <a:lstStyle/>
                    <a:p>
                      <a:pPr algn="l"/>
                      <a:r>
                        <a:rPr lang="en-US" altLang="zh-CN" sz="1050" b="0" dirty="0">
                          <a:solidFill>
                            <a:srgbClr val="005EAB"/>
                          </a:solidFill>
                          <a:effectLst/>
                          <a:latin typeface="Times New Roman" panose="02020603050405020304" pitchFamily="18" charset="0"/>
                          <a:ea typeface="+mn-ea"/>
                          <a:cs typeface="Times New Roman" panose="02020603050405020304" pitchFamily="18" charset="0"/>
                        </a:rPr>
                        <a:t>Maximum Operating Pressure</a:t>
                      </a:r>
                      <a:endParaRPr lang="zh-CN" altLang="en-US" sz="1050" b="0" dirty="0">
                        <a:solidFill>
                          <a:srgbClr val="005EAB"/>
                        </a:solidFill>
                        <a:effectLst/>
                        <a:latin typeface="Times New Roman" panose="02020603050405020304" pitchFamily="18" charset="0"/>
                        <a:ea typeface="+mn-ea"/>
                        <a:cs typeface="Times New Roman" panose="02020603050405020304" pitchFamily="18" charset="0"/>
                      </a:endParaRPr>
                    </a:p>
                  </a:txBody>
                  <a:tcPr marL="105656" marR="105656" marT="55029" marB="55029"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050" b="0" dirty="0">
                          <a:solidFill>
                            <a:schemeClr val="tx1"/>
                          </a:solidFill>
                          <a:effectLst/>
                          <a:latin typeface="Times New Roman" panose="02020603050405020304" pitchFamily="18" charset="0"/>
                          <a:ea typeface="+mn-ea"/>
                          <a:cs typeface="Times New Roman" panose="02020603050405020304" pitchFamily="18" charset="0"/>
                        </a:rPr>
                        <a:t>600 psi(4.14MPa)</a:t>
                      </a:r>
                      <a:endParaRPr lang="en-US" sz="1050" b="0" dirty="0">
                        <a:solidFill>
                          <a:schemeClr val="tx1"/>
                        </a:solidFill>
                        <a:effectLst/>
                        <a:latin typeface="Times New Roman" panose="02020603050405020304" pitchFamily="18" charset="0"/>
                        <a:ea typeface="+mn-ea"/>
                        <a:cs typeface="Times New Roman" panose="02020603050405020304" pitchFamily="18" charset="0"/>
                      </a:endParaRPr>
                    </a:p>
                  </a:txBody>
                  <a:tcPr marL="105656" marR="105656" marT="55029" marB="55029"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24000">
                <a:tc>
                  <a:txBody>
                    <a:bodyPr/>
                    <a:lstStyle/>
                    <a:p>
                      <a:pPr algn="l"/>
                      <a:r>
                        <a:rPr lang="en-US" altLang="zh-CN" sz="1050" dirty="0">
                          <a:solidFill>
                            <a:srgbClr val="005EAB"/>
                          </a:solidFill>
                          <a:effectLst/>
                          <a:latin typeface="Times New Roman" panose="02020603050405020304" pitchFamily="18" charset="0"/>
                          <a:ea typeface="+mn-ea"/>
                          <a:cs typeface="Times New Roman" panose="02020603050405020304" pitchFamily="18" charset="0"/>
                        </a:rPr>
                        <a:t>Maximum Operating Temperature</a:t>
                      </a:r>
                      <a:endParaRPr lang="zh-CN" altLang="en-US" sz="1050" dirty="0">
                        <a:solidFill>
                          <a:srgbClr val="005EAB"/>
                        </a:solidFill>
                        <a:effectLst/>
                        <a:latin typeface="Times New Roman" panose="02020603050405020304" pitchFamily="18" charset="0"/>
                        <a:ea typeface="+mn-ea"/>
                        <a:cs typeface="Times New Roman" panose="02020603050405020304" pitchFamily="18" charset="0"/>
                      </a:endParaRPr>
                    </a:p>
                  </a:txBody>
                  <a:tcPr marL="105656" marR="105656" marT="55029" marB="55029"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altLang="zh-CN" sz="1050" dirty="0">
                          <a:solidFill>
                            <a:schemeClr val="tx1"/>
                          </a:solidFill>
                          <a:effectLst/>
                          <a:latin typeface="Times New Roman" panose="02020603050405020304" pitchFamily="18" charset="0"/>
                          <a:ea typeface="+mn-ea"/>
                          <a:cs typeface="Times New Roman" panose="02020603050405020304" pitchFamily="18" charset="0"/>
                        </a:rPr>
                        <a:t>60 ℃</a:t>
                      </a:r>
                      <a:endParaRPr lang="en-US" altLang="zh-CN" sz="1050" dirty="0">
                        <a:solidFill>
                          <a:schemeClr val="tx1"/>
                        </a:solidFill>
                        <a:effectLst/>
                        <a:latin typeface="Times New Roman" panose="02020603050405020304" pitchFamily="18" charset="0"/>
                        <a:ea typeface="+mn-ea"/>
                        <a:cs typeface="Times New Roman" panose="02020603050405020304" pitchFamily="18" charset="0"/>
                      </a:endParaRPr>
                    </a:p>
                  </a:txBody>
                  <a:tcPr marL="105656" marR="105656" marT="55029" marB="55029"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24000">
                <a:tc>
                  <a:txBody>
                    <a:bodyPr/>
                    <a:lstStyle/>
                    <a:p>
                      <a:pPr algn="l"/>
                      <a:r>
                        <a:rPr lang="en-US" altLang="zh-CN" sz="1050" dirty="0">
                          <a:solidFill>
                            <a:srgbClr val="005EAB"/>
                          </a:solidFill>
                          <a:effectLst/>
                          <a:latin typeface="Times New Roman" panose="02020603050405020304" pitchFamily="18" charset="0"/>
                          <a:ea typeface="+mn-ea"/>
                          <a:cs typeface="Times New Roman" panose="02020603050405020304" pitchFamily="18" charset="0"/>
                        </a:rPr>
                        <a:t>Maximum Feed Flow</a:t>
                      </a:r>
                      <a:endParaRPr lang="zh-CN" altLang="en-US" sz="1050" dirty="0">
                        <a:solidFill>
                          <a:srgbClr val="005EAB"/>
                        </a:solidFill>
                        <a:effectLst/>
                        <a:latin typeface="Times New Roman" panose="02020603050405020304" pitchFamily="18" charset="0"/>
                        <a:ea typeface="+mn-ea"/>
                        <a:cs typeface="Times New Roman" panose="02020603050405020304" pitchFamily="18" charset="0"/>
                      </a:endParaRPr>
                    </a:p>
                  </a:txBody>
                  <a:tcPr marL="105656" marR="105656" marT="55029" marB="55029"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050" dirty="0">
                          <a:solidFill>
                            <a:schemeClr val="tx1"/>
                          </a:solidFill>
                          <a:effectLst/>
                          <a:latin typeface="Times New Roman" panose="02020603050405020304" pitchFamily="18" charset="0"/>
                          <a:ea typeface="+mn-ea"/>
                          <a:cs typeface="Times New Roman" panose="02020603050405020304" pitchFamily="18" charset="0"/>
                        </a:rPr>
                        <a:t>75GPM</a:t>
                      </a:r>
                      <a:r>
                        <a:rPr lang="zh-CN" altLang="en-US" sz="1050" dirty="0">
                          <a:solidFill>
                            <a:schemeClr val="tx1"/>
                          </a:solidFill>
                          <a:effectLst/>
                          <a:latin typeface="Times New Roman" panose="02020603050405020304" pitchFamily="18" charset="0"/>
                          <a:ea typeface="+mn-ea"/>
                          <a:cs typeface="Times New Roman" panose="02020603050405020304" pitchFamily="18" charset="0"/>
                        </a:rPr>
                        <a:t>  </a:t>
                      </a:r>
                      <a:r>
                        <a:rPr lang="en-US" altLang="zh-CN" sz="1050" dirty="0">
                          <a:solidFill>
                            <a:schemeClr val="tx1"/>
                          </a:solidFill>
                          <a:effectLst/>
                          <a:latin typeface="Times New Roman" panose="02020603050405020304" pitchFamily="18" charset="0"/>
                          <a:ea typeface="+mn-ea"/>
                          <a:cs typeface="Times New Roman" panose="02020603050405020304" pitchFamily="18" charset="0"/>
                        </a:rPr>
                        <a:t>(</a:t>
                      </a:r>
                      <a:r>
                        <a:rPr lang="en-US" sz="1050" dirty="0">
                          <a:solidFill>
                            <a:schemeClr val="tx1"/>
                          </a:solidFill>
                          <a:effectLst/>
                          <a:latin typeface="Times New Roman" panose="02020603050405020304" pitchFamily="18" charset="0"/>
                          <a:ea typeface="+mn-ea"/>
                          <a:cs typeface="Times New Roman" panose="02020603050405020304" pitchFamily="18" charset="0"/>
                        </a:rPr>
                        <a:t>17m</a:t>
                      </a:r>
                      <a:r>
                        <a:rPr lang="en-US" sz="1050" baseline="30000" dirty="0">
                          <a:solidFill>
                            <a:schemeClr val="tx1"/>
                          </a:solidFill>
                          <a:effectLst/>
                          <a:latin typeface="Times New Roman" panose="02020603050405020304" pitchFamily="18" charset="0"/>
                          <a:ea typeface="+mn-ea"/>
                          <a:cs typeface="Times New Roman" panose="02020603050405020304" pitchFamily="18" charset="0"/>
                        </a:rPr>
                        <a:t>3</a:t>
                      </a:r>
                      <a:r>
                        <a:rPr lang="en-US" sz="1050" dirty="0">
                          <a:solidFill>
                            <a:schemeClr val="tx1"/>
                          </a:solidFill>
                          <a:effectLst/>
                          <a:latin typeface="Times New Roman" panose="02020603050405020304" pitchFamily="18" charset="0"/>
                          <a:ea typeface="+mn-ea"/>
                          <a:cs typeface="Times New Roman" panose="02020603050405020304" pitchFamily="18" charset="0"/>
                        </a:rPr>
                        <a:t>/h)</a:t>
                      </a:r>
                      <a:endParaRPr lang="en-US" sz="1050" dirty="0">
                        <a:solidFill>
                          <a:schemeClr val="tx1"/>
                        </a:solidFill>
                        <a:effectLst/>
                        <a:latin typeface="Times New Roman" panose="02020603050405020304" pitchFamily="18" charset="0"/>
                        <a:ea typeface="+mn-ea"/>
                        <a:cs typeface="Times New Roman" panose="02020603050405020304" pitchFamily="18" charset="0"/>
                      </a:endParaRPr>
                    </a:p>
                  </a:txBody>
                  <a:tcPr marL="105656" marR="105656" marT="55029" marB="55029"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24000">
                <a:tc>
                  <a:txBody>
                    <a:bodyPr/>
                    <a:lstStyle/>
                    <a:p>
                      <a:pPr algn="l"/>
                      <a:r>
                        <a:rPr lang="en-US" sz="1050" dirty="0">
                          <a:solidFill>
                            <a:srgbClr val="005EAB"/>
                          </a:solidFill>
                          <a:effectLst/>
                          <a:latin typeface="Times New Roman" panose="02020603050405020304" pitchFamily="18" charset="0"/>
                          <a:ea typeface="+mn-ea"/>
                          <a:cs typeface="Times New Roman" panose="02020603050405020304" pitchFamily="18" charset="0"/>
                        </a:rPr>
                        <a:t>Maximum Feed Silt Density Index (SDI)</a:t>
                      </a:r>
                      <a:endParaRPr lang="en-US" sz="1050" dirty="0">
                        <a:solidFill>
                          <a:srgbClr val="005EAB"/>
                        </a:solidFill>
                        <a:effectLst/>
                        <a:latin typeface="Times New Roman" panose="02020603050405020304" pitchFamily="18" charset="0"/>
                        <a:ea typeface="+mn-ea"/>
                        <a:cs typeface="Times New Roman" panose="02020603050405020304" pitchFamily="18" charset="0"/>
                      </a:endParaRPr>
                    </a:p>
                  </a:txBody>
                  <a:tcPr marL="105656" marR="105656" marT="55029" marB="55029"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altLang="zh-CN" sz="1050" dirty="0">
                          <a:solidFill>
                            <a:schemeClr val="tx1"/>
                          </a:solidFill>
                          <a:effectLst/>
                          <a:latin typeface="Times New Roman" panose="02020603050405020304" pitchFamily="18" charset="0"/>
                          <a:ea typeface="+mn-ea"/>
                          <a:cs typeface="Times New Roman" panose="02020603050405020304" pitchFamily="18" charset="0"/>
                        </a:rPr>
                        <a:t>5.0</a:t>
                      </a:r>
                      <a:endParaRPr lang="en-US" altLang="zh-CN" sz="1050" dirty="0">
                        <a:solidFill>
                          <a:schemeClr val="tx1"/>
                        </a:solidFill>
                        <a:effectLst/>
                        <a:latin typeface="Times New Roman" panose="02020603050405020304" pitchFamily="18" charset="0"/>
                        <a:ea typeface="+mn-ea"/>
                        <a:cs typeface="Times New Roman" panose="02020603050405020304" pitchFamily="18" charset="0"/>
                      </a:endParaRPr>
                    </a:p>
                  </a:txBody>
                  <a:tcPr marL="105656" marR="105656" marT="55029" marB="55029"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24000">
                <a:tc>
                  <a:txBody>
                    <a:bodyPr/>
                    <a:lstStyle/>
                    <a:p>
                      <a:pPr algn="l"/>
                      <a:r>
                        <a:rPr lang="en-US" altLang="zh-CN" sz="1050">
                          <a:solidFill>
                            <a:srgbClr val="005EAB"/>
                          </a:solidFill>
                          <a:effectLst/>
                          <a:latin typeface="Times New Roman" panose="02020603050405020304" pitchFamily="18" charset="0"/>
                          <a:ea typeface="+mn-ea"/>
                          <a:cs typeface="Times New Roman" panose="02020603050405020304" pitchFamily="18" charset="0"/>
                        </a:rPr>
                        <a:t>Application Environment (Acid)</a:t>
                      </a:r>
                      <a:endParaRPr lang="zh-CN" altLang="en-US" sz="1050" dirty="0">
                        <a:solidFill>
                          <a:srgbClr val="005EAB"/>
                        </a:solidFill>
                        <a:effectLst/>
                        <a:latin typeface="Times New Roman" panose="02020603050405020304" pitchFamily="18" charset="0"/>
                        <a:ea typeface="+mn-ea"/>
                        <a:cs typeface="Times New Roman" panose="02020603050405020304" pitchFamily="18" charset="0"/>
                      </a:endParaRPr>
                    </a:p>
                  </a:txBody>
                  <a:tcPr marL="105656" marR="105656" marT="55029" marB="55029"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altLang="zh-CN" sz="1050" dirty="0">
                          <a:latin typeface="Times New Roman" panose="02020603050405020304" pitchFamily="18" charset="0"/>
                          <a:cs typeface="Times New Roman" panose="02020603050405020304" pitchFamily="18" charset="0"/>
                        </a:rPr>
                        <a:t>20% H</a:t>
                      </a:r>
                      <a:r>
                        <a:rPr lang="en-US" altLang="zh-CN" sz="800" dirty="0">
                          <a:latin typeface="Times New Roman" panose="02020603050405020304" pitchFamily="18" charset="0"/>
                          <a:cs typeface="Times New Roman" panose="02020603050405020304" pitchFamily="18" charset="0"/>
                        </a:rPr>
                        <a:t>2</a:t>
                      </a:r>
                      <a:r>
                        <a:rPr lang="en-US" altLang="zh-CN" sz="1050" dirty="0">
                          <a:latin typeface="Times New Roman" panose="02020603050405020304" pitchFamily="18" charset="0"/>
                          <a:cs typeface="Times New Roman" panose="02020603050405020304" pitchFamily="18" charset="0"/>
                        </a:rPr>
                        <a:t>SO</a:t>
                      </a:r>
                      <a:r>
                        <a:rPr lang="en-US" altLang="zh-CN" sz="900" dirty="0">
                          <a:latin typeface="Times New Roman" panose="02020603050405020304" pitchFamily="18" charset="0"/>
                          <a:cs typeface="Times New Roman" panose="02020603050405020304" pitchFamily="18" charset="0"/>
                        </a:rPr>
                        <a:t>4</a:t>
                      </a:r>
                      <a:r>
                        <a:rPr lang="en-US" altLang="zh-CN" sz="1050" dirty="0">
                          <a:latin typeface="Times New Roman" panose="02020603050405020304" pitchFamily="18" charset="0"/>
                          <a:cs typeface="Times New Roman" panose="02020603050405020304" pitchFamily="18" charset="0"/>
                        </a:rPr>
                        <a:t>, 20% HCl, 5% HNO</a:t>
                      </a:r>
                      <a:r>
                        <a:rPr lang="en-US" altLang="zh-CN" sz="900" dirty="0">
                          <a:latin typeface="Times New Roman" panose="02020603050405020304" pitchFamily="18" charset="0"/>
                          <a:cs typeface="Times New Roman" panose="02020603050405020304" pitchFamily="18" charset="0"/>
                        </a:rPr>
                        <a:t>3</a:t>
                      </a:r>
                      <a:r>
                        <a:rPr lang="en-US" altLang="zh-CN" sz="1050" dirty="0">
                          <a:latin typeface="Times New Roman" panose="02020603050405020304" pitchFamily="18" charset="0"/>
                          <a:cs typeface="Times New Roman" panose="02020603050405020304" pitchFamily="18" charset="0"/>
                        </a:rPr>
                        <a:t>, and 30% H</a:t>
                      </a:r>
                      <a:r>
                        <a:rPr lang="en-US" altLang="zh-CN" sz="900" dirty="0">
                          <a:latin typeface="Times New Roman" panose="02020603050405020304" pitchFamily="18" charset="0"/>
                          <a:cs typeface="Times New Roman" panose="02020603050405020304" pitchFamily="18" charset="0"/>
                        </a:rPr>
                        <a:t>3</a:t>
                      </a:r>
                      <a:r>
                        <a:rPr lang="en-US" altLang="zh-CN" sz="1050" dirty="0">
                          <a:latin typeface="Times New Roman" panose="02020603050405020304" pitchFamily="18" charset="0"/>
                          <a:cs typeface="Times New Roman" panose="02020603050405020304" pitchFamily="18" charset="0"/>
                        </a:rPr>
                        <a:t>PO</a:t>
                      </a:r>
                      <a:r>
                        <a:rPr lang="en-US" altLang="zh-CN" sz="900" dirty="0">
                          <a:latin typeface="Times New Roman" panose="02020603050405020304" pitchFamily="18" charset="0"/>
                          <a:cs typeface="Times New Roman" panose="02020603050405020304" pitchFamily="18" charset="0"/>
                        </a:rPr>
                        <a:t>4</a:t>
                      </a:r>
                      <a:r>
                        <a:rPr lang="en-US" altLang="zh-CN" sz="1050" dirty="0">
                          <a:latin typeface="Times New Roman" panose="02020603050405020304" pitchFamily="18" charset="0"/>
                          <a:cs typeface="Times New Roman" panose="02020603050405020304" pitchFamily="18" charset="0"/>
                        </a:rPr>
                        <a:t>.</a:t>
                      </a:r>
                      <a:endParaRPr lang="en-US" altLang="zh-CN" sz="1050" dirty="0">
                        <a:solidFill>
                          <a:schemeClr val="tx1"/>
                        </a:solidFill>
                        <a:effectLst/>
                        <a:latin typeface="Times New Roman" panose="02020603050405020304" pitchFamily="18" charset="0"/>
                        <a:ea typeface="+mn-ea"/>
                        <a:cs typeface="Times New Roman" panose="02020603050405020304" pitchFamily="18" charset="0"/>
                      </a:endParaRPr>
                    </a:p>
                  </a:txBody>
                  <a:tcPr marL="105656" marR="105656" marT="55029" marB="55029"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24000">
                <a:tc>
                  <a:txBody>
                    <a:bodyPr/>
                    <a:lstStyle/>
                    <a:p>
                      <a:pPr algn="l"/>
                      <a:r>
                        <a:rPr lang="en-US" altLang="zh-CN" sz="1050" kern="1200" dirty="0">
                          <a:solidFill>
                            <a:srgbClr val="005EAB"/>
                          </a:solidFill>
                          <a:effectLst/>
                          <a:latin typeface="Times New Roman" panose="02020603050405020304" pitchFamily="18" charset="0"/>
                          <a:ea typeface="+mn-ea"/>
                          <a:cs typeface="Times New Roman" panose="02020603050405020304" pitchFamily="18" charset="0"/>
                        </a:rPr>
                        <a:t> Short-Term Cleaning (30 min.) pH R</a:t>
                      </a:r>
                      <a:r>
                        <a:rPr lang="en-US" altLang="zh-CN" sz="1050" dirty="0">
                          <a:solidFill>
                            <a:srgbClr val="005EAB"/>
                          </a:solidFill>
                          <a:effectLst/>
                          <a:latin typeface="Times New Roman" panose="02020603050405020304" pitchFamily="18" charset="0"/>
                          <a:ea typeface="+mn-ea"/>
                          <a:cs typeface="Times New Roman" panose="02020603050405020304" pitchFamily="18" charset="0"/>
                        </a:rPr>
                        <a:t>ange</a:t>
                      </a:r>
                      <a:endParaRPr lang="zh-CN" altLang="en-US" sz="1050" dirty="0">
                        <a:solidFill>
                          <a:srgbClr val="005EAB"/>
                        </a:solidFill>
                        <a:effectLst/>
                        <a:latin typeface="Times New Roman" panose="02020603050405020304" pitchFamily="18" charset="0"/>
                        <a:ea typeface="+mn-ea"/>
                        <a:cs typeface="Times New Roman" panose="02020603050405020304" pitchFamily="18" charset="0"/>
                      </a:endParaRPr>
                    </a:p>
                  </a:txBody>
                  <a:tcPr marL="105656" marR="105656" marT="55029" marB="55029"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altLang="zh-CN" sz="1050" dirty="0">
                          <a:solidFill>
                            <a:schemeClr val="tx1"/>
                          </a:solidFill>
                          <a:effectLst/>
                          <a:latin typeface="Times New Roman" panose="02020603050405020304" pitchFamily="18" charset="0"/>
                          <a:ea typeface="+mn-ea"/>
                          <a:cs typeface="Times New Roman" panose="02020603050405020304" pitchFamily="18" charset="0"/>
                        </a:rPr>
                        <a:t>1-13</a:t>
                      </a:r>
                      <a:endParaRPr lang="en-US" altLang="zh-CN" sz="1050" dirty="0">
                        <a:solidFill>
                          <a:schemeClr val="tx1"/>
                        </a:solidFill>
                        <a:effectLst/>
                        <a:latin typeface="Times New Roman" panose="02020603050405020304" pitchFamily="18" charset="0"/>
                        <a:ea typeface="+mn-ea"/>
                        <a:cs typeface="Times New Roman" panose="02020603050405020304" pitchFamily="18" charset="0"/>
                      </a:endParaRPr>
                    </a:p>
                  </a:txBody>
                  <a:tcPr marL="105656" marR="105656" marT="55029" marB="55029"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24000">
                <a:tc>
                  <a:txBody>
                    <a:bodyPr/>
                    <a:lstStyle/>
                    <a:p>
                      <a:pPr algn="l"/>
                      <a:r>
                        <a:rPr lang="en-US" altLang="zh-CN" sz="1050" dirty="0">
                          <a:solidFill>
                            <a:srgbClr val="005EAB"/>
                          </a:solidFill>
                          <a:effectLst/>
                          <a:latin typeface="Times New Roman" panose="02020603050405020304" pitchFamily="18" charset="0"/>
                          <a:ea typeface="+mn-ea"/>
                          <a:cs typeface="Times New Roman" panose="02020603050405020304" pitchFamily="18" charset="0"/>
                        </a:rPr>
                        <a:t>Maximum Pressure Drop Per Element</a:t>
                      </a:r>
                      <a:endParaRPr lang="zh-CN" altLang="en-US" sz="1050" dirty="0">
                        <a:solidFill>
                          <a:srgbClr val="005EAB"/>
                        </a:solidFill>
                        <a:effectLst/>
                        <a:latin typeface="Times New Roman" panose="02020603050405020304" pitchFamily="18" charset="0"/>
                        <a:ea typeface="+mn-ea"/>
                        <a:cs typeface="Times New Roman" panose="02020603050405020304" pitchFamily="18" charset="0"/>
                      </a:endParaRPr>
                    </a:p>
                  </a:txBody>
                  <a:tcPr marL="105656" marR="105656" marT="55029" marB="55029"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050" dirty="0">
                          <a:solidFill>
                            <a:schemeClr val="tx1"/>
                          </a:solidFill>
                          <a:effectLst/>
                          <a:latin typeface="Times New Roman" panose="02020603050405020304" pitchFamily="18" charset="0"/>
                          <a:ea typeface="+mn-ea"/>
                          <a:cs typeface="Times New Roman" panose="02020603050405020304" pitchFamily="18" charset="0"/>
                        </a:rPr>
                        <a:t>15psi (0.1Mpa)</a:t>
                      </a:r>
                      <a:endParaRPr lang="en-US" sz="1050" dirty="0">
                        <a:solidFill>
                          <a:schemeClr val="tx1"/>
                        </a:solidFill>
                        <a:effectLst/>
                        <a:latin typeface="Times New Roman" panose="02020603050405020304" pitchFamily="18" charset="0"/>
                        <a:ea typeface="+mn-ea"/>
                        <a:cs typeface="Times New Roman" panose="02020603050405020304" pitchFamily="18" charset="0"/>
                      </a:endParaRPr>
                    </a:p>
                  </a:txBody>
                  <a:tcPr marL="105656" marR="105656" marT="55029" marB="55029"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grpSp>
        <p:nvGrpSpPr>
          <p:cNvPr id="3" name="组合 2"/>
          <p:cNvGrpSpPr/>
          <p:nvPr/>
        </p:nvGrpSpPr>
        <p:grpSpPr>
          <a:xfrm>
            <a:off x="317500" y="7212965"/>
            <a:ext cx="6901180" cy="840740"/>
            <a:chOff x="500" y="11359"/>
            <a:chExt cx="10868" cy="1324"/>
          </a:xfrm>
        </p:grpSpPr>
        <p:pic>
          <p:nvPicPr>
            <p:cNvPr id="6" name="图片 5" descr="图片1"/>
            <p:cNvPicPr>
              <a:picLocks noChangeAspect="1"/>
            </p:cNvPicPr>
            <p:nvPr/>
          </p:nvPicPr>
          <p:blipFill>
            <a:blip r:embed="rId1"/>
            <a:stretch>
              <a:fillRect/>
            </a:stretch>
          </p:blipFill>
          <p:spPr>
            <a:xfrm>
              <a:off x="6048" y="11471"/>
              <a:ext cx="2228" cy="1212"/>
            </a:xfrm>
            <a:prstGeom prst="rect">
              <a:avLst/>
            </a:prstGeom>
          </p:spPr>
        </p:pic>
        <p:grpSp>
          <p:nvGrpSpPr>
            <p:cNvPr id="13" name="组合 12"/>
            <p:cNvGrpSpPr/>
            <p:nvPr/>
          </p:nvGrpSpPr>
          <p:grpSpPr>
            <a:xfrm>
              <a:off x="500" y="11359"/>
              <a:ext cx="10869" cy="1258"/>
              <a:chOff x="317500" y="7192274"/>
              <a:chExt cx="6901734" cy="885872"/>
            </a:xfrm>
          </p:grpSpPr>
          <p:pic>
            <p:nvPicPr>
              <p:cNvPr id="14" name="图片 13"/>
              <p:cNvPicPr>
                <a:picLocks noChangeAspect="1"/>
              </p:cNvPicPr>
              <p:nvPr/>
            </p:nvPicPr>
            <p:blipFill>
              <a:blip r:embed="rId2"/>
              <a:stretch>
                <a:fillRect/>
              </a:stretch>
            </p:blipFill>
            <p:spPr>
              <a:xfrm>
                <a:off x="5912755" y="7271061"/>
                <a:ext cx="918518" cy="706301"/>
              </a:xfrm>
              <a:prstGeom prst="rect">
                <a:avLst/>
              </a:prstGeom>
            </p:spPr>
          </p:pic>
          <p:grpSp>
            <p:nvGrpSpPr>
              <p:cNvPr id="17" name="组合 16"/>
              <p:cNvGrpSpPr/>
              <p:nvPr/>
            </p:nvGrpSpPr>
            <p:grpSpPr>
              <a:xfrm rot="0">
                <a:off x="317500" y="7192274"/>
                <a:ext cx="6901734" cy="885872"/>
                <a:chOff x="298914" y="7401170"/>
                <a:chExt cx="6803531" cy="1031051"/>
              </a:xfrm>
            </p:grpSpPr>
            <p:pic>
              <p:nvPicPr>
                <p:cNvPr id="18" name="图片 17"/>
                <p:cNvPicPr>
                  <a:picLocks noChangeAspect="1"/>
                </p:cNvPicPr>
                <p:nvPr/>
              </p:nvPicPr>
              <p:blipFill>
                <a:blip r:embed="rId3"/>
                <a:stretch>
                  <a:fillRect/>
                </a:stretch>
              </p:blipFill>
              <p:spPr>
                <a:xfrm>
                  <a:off x="330980" y="7492870"/>
                  <a:ext cx="3024529" cy="822052"/>
                </a:xfrm>
                <a:prstGeom prst="rect">
                  <a:avLst/>
                </a:prstGeom>
              </p:spPr>
            </p:pic>
            <p:sp>
              <p:nvSpPr>
                <p:cNvPr id="19" name="文本框 18"/>
                <p:cNvSpPr txBox="1"/>
                <p:nvPr/>
              </p:nvSpPr>
              <p:spPr>
                <a:xfrm>
                  <a:off x="1314450" y="7743496"/>
                  <a:ext cx="400050" cy="215444"/>
                </a:xfrm>
                <a:prstGeom prst="rect">
                  <a:avLst/>
                </a:prstGeom>
                <a:solidFill>
                  <a:schemeClr val="bg1"/>
                </a:solidFill>
              </p:spPr>
              <p:txBody>
                <a:bodyPr wrap="square" rtlCol="0">
                  <a:spAutoFit/>
                </a:bodyPr>
                <a:lstStyle/>
                <a:p>
                  <a:r>
                    <a:rPr lang="en-US" altLang="zh-CN" sz="800" dirty="0">
                      <a:latin typeface="Times New Roman" panose="02020603050405020304" pitchFamily="18" charset="0"/>
                      <a:cs typeface="Times New Roman" panose="02020603050405020304" pitchFamily="18" charset="0"/>
                    </a:rPr>
                    <a:t>Flow</a:t>
                  </a:r>
                  <a:endParaRPr lang="zh-CN" altLang="en-US" sz="800" dirty="0">
                    <a:latin typeface="Times New Roman" panose="02020603050405020304" pitchFamily="18" charset="0"/>
                    <a:cs typeface="Times New Roman" panose="02020603050405020304" pitchFamily="18" charset="0"/>
                  </a:endParaRPr>
                </a:p>
              </p:txBody>
            </p:sp>
            <p:sp>
              <p:nvSpPr>
                <p:cNvPr id="20" name="文本框 19"/>
                <p:cNvSpPr txBox="1"/>
                <p:nvPr/>
              </p:nvSpPr>
              <p:spPr>
                <a:xfrm>
                  <a:off x="1389888" y="8216777"/>
                  <a:ext cx="635762" cy="215444"/>
                </a:xfrm>
                <a:prstGeom prst="rect">
                  <a:avLst/>
                </a:prstGeom>
                <a:solidFill>
                  <a:schemeClr val="bg1"/>
                </a:solidFill>
              </p:spPr>
              <p:txBody>
                <a:bodyPr wrap="square" rtlCol="0">
                  <a:spAutoFit/>
                </a:bodyPr>
                <a:lstStyle/>
                <a:p>
                  <a:r>
                    <a:rPr lang="en-US" altLang="zh-CN" sz="800" dirty="0">
                      <a:latin typeface="Times New Roman" panose="02020603050405020304" pitchFamily="18" charset="0"/>
                      <a:cs typeface="Times New Roman" panose="02020603050405020304" pitchFamily="18" charset="0"/>
                    </a:rPr>
                    <a:t>FRP shell </a:t>
                  </a:r>
                  <a:endParaRPr lang="zh-CN" altLang="en-US" sz="800" dirty="0">
                    <a:latin typeface="Times New Roman" panose="02020603050405020304" pitchFamily="18" charset="0"/>
                    <a:cs typeface="Times New Roman" panose="02020603050405020304" pitchFamily="18" charset="0"/>
                  </a:endParaRPr>
                </a:p>
              </p:txBody>
            </p:sp>
            <p:sp>
              <p:nvSpPr>
                <p:cNvPr id="21" name="文本框 20"/>
                <p:cNvSpPr txBox="1"/>
                <p:nvPr/>
              </p:nvSpPr>
              <p:spPr>
                <a:xfrm>
                  <a:off x="1937339" y="8207199"/>
                  <a:ext cx="762000" cy="215444"/>
                </a:xfrm>
                <a:prstGeom prst="rect">
                  <a:avLst/>
                </a:prstGeom>
                <a:solidFill>
                  <a:schemeClr val="bg1"/>
                </a:solidFill>
              </p:spPr>
              <p:txBody>
                <a:bodyPr wrap="square" rtlCol="0">
                  <a:spAutoFit/>
                </a:bodyPr>
                <a:lstStyle/>
                <a:p>
                  <a:r>
                    <a:rPr lang="en-US" altLang="zh-CN" sz="800" dirty="0">
                      <a:latin typeface="Times New Roman" panose="02020603050405020304" pitchFamily="18" charset="0"/>
                      <a:cs typeface="Times New Roman" panose="02020603050405020304" pitchFamily="18" charset="0"/>
                    </a:rPr>
                    <a:t>End cap ABS</a:t>
                  </a:r>
                  <a:endParaRPr lang="zh-CN" altLang="en-US" sz="800" dirty="0">
                    <a:latin typeface="Times New Roman" panose="02020603050405020304" pitchFamily="18" charset="0"/>
                    <a:cs typeface="Times New Roman" panose="02020603050405020304" pitchFamily="18" charset="0"/>
                  </a:endParaRPr>
                </a:p>
              </p:txBody>
            </p:sp>
            <p:sp>
              <p:nvSpPr>
                <p:cNvPr id="22" name="文本框 21"/>
                <p:cNvSpPr txBox="1"/>
                <p:nvPr/>
              </p:nvSpPr>
              <p:spPr>
                <a:xfrm>
                  <a:off x="804511" y="8194532"/>
                  <a:ext cx="561290" cy="215444"/>
                </a:xfrm>
                <a:prstGeom prst="rect">
                  <a:avLst/>
                </a:prstGeom>
                <a:solidFill>
                  <a:schemeClr val="bg1"/>
                </a:solidFill>
              </p:spPr>
              <p:txBody>
                <a:bodyPr wrap="square" rtlCol="0">
                  <a:spAutoFit/>
                </a:bodyPr>
                <a:lstStyle/>
                <a:p>
                  <a:r>
                    <a:rPr lang="en-US" altLang="zh-CN" sz="800" dirty="0">
                      <a:latin typeface="Times New Roman" panose="02020603050405020304" pitchFamily="18" charset="0"/>
                      <a:cs typeface="Times New Roman" panose="02020603050405020304" pitchFamily="18" charset="0"/>
                    </a:rPr>
                    <a:t>Seal ring</a:t>
                  </a:r>
                  <a:endParaRPr lang="zh-CN" altLang="en-US" sz="800" dirty="0">
                    <a:latin typeface="Times New Roman" panose="02020603050405020304" pitchFamily="18" charset="0"/>
                    <a:cs typeface="Times New Roman" panose="02020603050405020304" pitchFamily="18" charset="0"/>
                  </a:endParaRPr>
                </a:p>
              </p:txBody>
            </p:sp>
            <p:sp>
              <p:nvSpPr>
                <p:cNvPr id="23" name="文本框 22"/>
                <p:cNvSpPr txBox="1"/>
                <p:nvPr/>
              </p:nvSpPr>
              <p:spPr>
                <a:xfrm>
                  <a:off x="3717176" y="7401170"/>
                  <a:ext cx="1710859" cy="250752"/>
                </a:xfrm>
                <a:prstGeom prst="rect">
                  <a:avLst/>
                </a:prstGeom>
                <a:solidFill>
                  <a:schemeClr val="bg1"/>
                </a:solidFill>
              </p:spPr>
              <p:txBody>
                <a:bodyPr wrap="square" rtlCol="0">
                  <a:spAutoFit/>
                </a:bodyPr>
                <a:lstStyle/>
                <a:p>
                  <a:r>
                    <a:rPr lang="en-US" altLang="zh-CN" sz="800" dirty="0">
                      <a:latin typeface="Times New Roman" panose="02020603050405020304" pitchFamily="18" charset="0"/>
                      <a:cs typeface="Times New Roman" panose="02020603050405020304" pitchFamily="18" charset="0"/>
                    </a:rPr>
                    <a:t>Package Size: 1060*130*130 mm</a:t>
                  </a:r>
                  <a:endParaRPr lang="zh-CN" altLang="en-US" sz="800" dirty="0">
                    <a:latin typeface="Times New Roman" panose="02020603050405020304" pitchFamily="18" charset="0"/>
                    <a:cs typeface="Times New Roman" panose="02020603050405020304" pitchFamily="18" charset="0"/>
                  </a:endParaRPr>
                </a:p>
              </p:txBody>
            </p:sp>
            <p:sp>
              <p:nvSpPr>
                <p:cNvPr id="24" name="文本框 23"/>
                <p:cNvSpPr txBox="1"/>
                <p:nvPr/>
              </p:nvSpPr>
              <p:spPr>
                <a:xfrm>
                  <a:off x="5789702" y="7466242"/>
                  <a:ext cx="1312743" cy="215444"/>
                </a:xfrm>
                <a:prstGeom prst="rect">
                  <a:avLst/>
                </a:prstGeom>
                <a:solidFill>
                  <a:schemeClr val="bg1"/>
                </a:solidFill>
              </p:spPr>
              <p:txBody>
                <a:bodyPr wrap="square" rtlCol="0">
                  <a:spAutoFit/>
                </a:bodyPr>
                <a:lstStyle/>
                <a:p>
                  <a:r>
                    <a:rPr lang="en-US" altLang="zh-CN" sz="800" dirty="0">
                      <a:latin typeface="Times New Roman" panose="02020603050405020304" pitchFamily="18" charset="0"/>
                      <a:cs typeface="Times New Roman" panose="02020603050405020304" pitchFamily="18" charset="0"/>
                    </a:rPr>
                    <a:t>Connector material code</a:t>
                  </a:r>
                  <a:endParaRPr lang="zh-CN" altLang="en-US" sz="800" dirty="0">
                    <a:latin typeface="Times New Roman" panose="02020603050405020304" pitchFamily="18" charset="0"/>
                    <a:cs typeface="Times New Roman" panose="02020603050405020304" pitchFamily="18" charset="0"/>
                  </a:endParaRPr>
                </a:p>
              </p:txBody>
            </p:sp>
            <p:sp>
              <p:nvSpPr>
                <p:cNvPr id="25" name="文本框 24"/>
                <p:cNvSpPr txBox="1"/>
                <p:nvPr/>
              </p:nvSpPr>
              <p:spPr>
                <a:xfrm>
                  <a:off x="867130" y="8187154"/>
                  <a:ext cx="561290" cy="215444"/>
                </a:xfrm>
                <a:prstGeom prst="rect">
                  <a:avLst/>
                </a:prstGeom>
                <a:solidFill>
                  <a:schemeClr val="bg1"/>
                </a:solidFill>
              </p:spPr>
              <p:txBody>
                <a:bodyPr wrap="square" rtlCol="0">
                  <a:spAutoFit/>
                </a:bodyPr>
                <a:lstStyle/>
                <a:p>
                  <a:r>
                    <a:rPr lang="en-US" altLang="zh-CN" sz="800" dirty="0">
                      <a:latin typeface="Times New Roman" panose="02020603050405020304" pitchFamily="18" charset="0"/>
                      <a:cs typeface="Times New Roman" panose="02020603050405020304" pitchFamily="18" charset="0"/>
                    </a:rPr>
                    <a:t>Seal ring</a:t>
                  </a:r>
                  <a:endParaRPr lang="zh-CN" altLang="en-US" sz="800" dirty="0">
                    <a:latin typeface="Times New Roman" panose="02020603050405020304" pitchFamily="18" charset="0"/>
                    <a:cs typeface="Times New Roman" panose="02020603050405020304" pitchFamily="18" charset="0"/>
                  </a:endParaRPr>
                </a:p>
              </p:txBody>
            </p:sp>
            <p:sp>
              <p:nvSpPr>
                <p:cNvPr id="26" name="文本框 25"/>
                <p:cNvSpPr txBox="1"/>
                <p:nvPr/>
              </p:nvSpPr>
              <p:spPr>
                <a:xfrm>
                  <a:off x="298914" y="7809905"/>
                  <a:ext cx="350470" cy="234632"/>
                </a:xfrm>
                <a:prstGeom prst="rect">
                  <a:avLst/>
                </a:prstGeom>
                <a:solidFill>
                  <a:schemeClr val="bg1"/>
                </a:solidFill>
              </p:spPr>
              <p:txBody>
                <a:bodyPr wrap="square" rtlCol="0">
                  <a:spAutoFit/>
                </a:bodyPr>
                <a:lstStyle/>
                <a:p>
                  <a:pPr>
                    <a:lnSpc>
                      <a:spcPct val="70000"/>
                    </a:lnSpc>
                  </a:pPr>
                  <a:r>
                    <a:rPr lang="en-US" altLang="zh-CN" sz="500" dirty="0">
                      <a:latin typeface="Times New Roman" panose="02020603050405020304" pitchFamily="18" charset="0"/>
                      <a:cs typeface="Times New Roman" panose="02020603050405020304" pitchFamily="18" charset="0"/>
                    </a:rPr>
                    <a:t>99mm</a:t>
                  </a:r>
                  <a:endParaRPr lang="en-US" altLang="zh-CN" sz="500" dirty="0">
                    <a:latin typeface="Times New Roman" panose="02020603050405020304" pitchFamily="18" charset="0"/>
                    <a:cs typeface="Times New Roman" panose="02020603050405020304" pitchFamily="18" charset="0"/>
                  </a:endParaRPr>
                </a:p>
                <a:p>
                  <a:pPr>
                    <a:lnSpc>
                      <a:spcPct val="70000"/>
                    </a:lnSpc>
                  </a:pPr>
                  <a:r>
                    <a:rPr lang="en-US" altLang="zh-CN" sz="500" dirty="0">
                      <a:latin typeface="Times New Roman" panose="02020603050405020304" pitchFamily="18" charset="0"/>
                      <a:cs typeface="Times New Roman" panose="02020603050405020304" pitchFamily="18" charset="0"/>
                    </a:rPr>
                    <a:t>4inch</a:t>
                  </a:r>
                  <a:endParaRPr lang="zh-CN" altLang="en-US" sz="500" dirty="0">
                    <a:latin typeface="Times New Roman" panose="02020603050405020304" pitchFamily="18" charset="0"/>
                    <a:cs typeface="Times New Roman" panose="02020603050405020304" pitchFamily="18" charset="0"/>
                  </a:endParaRPr>
                </a:p>
              </p:txBody>
            </p:sp>
            <p:sp>
              <p:nvSpPr>
                <p:cNvPr id="27" name="文本框 26"/>
                <p:cNvSpPr txBox="1"/>
                <p:nvPr/>
              </p:nvSpPr>
              <p:spPr>
                <a:xfrm>
                  <a:off x="2955508" y="7809084"/>
                  <a:ext cx="446615" cy="234632"/>
                </a:xfrm>
                <a:prstGeom prst="rect">
                  <a:avLst/>
                </a:prstGeom>
                <a:solidFill>
                  <a:schemeClr val="bg1"/>
                </a:solidFill>
              </p:spPr>
              <p:txBody>
                <a:bodyPr wrap="square" rtlCol="0">
                  <a:spAutoFit/>
                </a:bodyPr>
                <a:lstStyle/>
                <a:p>
                  <a:pPr>
                    <a:lnSpc>
                      <a:spcPct val="70000"/>
                    </a:lnSpc>
                  </a:pPr>
                  <a:r>
                    <a:rPr lang="en-US" altLang="zh-CN" sz="500" dirty="0">
                      <a:latin typeface="Times New Roman" panose="02020603050405020304" pitchFamily="18" charset="0"/>
                      <a:cs typeface="Times New Roman" panose="02020603050405020304" pitchFamily="18" charset="0"/>
                    </a:rPr>
                    <a:t>19mm</a:t>
                  </a:r>
                  <a:endParaRPr lang="en-US" altLang="zh-CN" sz="500" dirty="0">
                    <a:latin typeface="Times New Roman" panose="02020603050405020304" pitchFamily="18" charset="0"/>
                    <a:cs typeface="Times New Roman" panose="02020603050405020304" pitchFamily="18" charset="0"/>
                  </a:endParaRPr>
                </a:p>
                <a:p>
                  <a:pPr>
                    <a:lnSpc>
                      <a:spcPct val="70000"/>
                    </a:lnSpc>
                  </a:pPr>
                  <a:r>
                    <a:rPr lang="en-US" altLang="zh-CN" sz="500" dirty="0">
                      <a:latin typeface="Times New Roman" panose="02020603050405020304" pitchFamily="18" charset="0"/>
                      <a:cs typeface="Times New Roman" panose="02020603050405020304" pitchFamily="18" charset="0"/>
                    </a:rPr>
                    <a:t>0.75inch</a:t>
                  </a:r>
                  <a:endParaRPr lang="zh-CN" altLang="en-US" sz="500" dirty="0">
                    <a:latin typeface="Times New Roman" panose="02020603050405020304" pitchFamily="18" charset="0"/>
                    <a:cs typeface="Times New Roman" panose="02020603050405020304" pitchFamily="18" charset="0"/>
                  </a:endParaRPr>
                </a:p>
              </p:txBody>
            </p:sp>
          </p:grpSp>
        </p:grpSp>
      </p:grpSp>
    </p:spTree>
  </p:cSld>
  <p:clrMapOvr>
    <a:masterClrMapping/>
  </p:clrMapOvr>
</p:sld>
</file>

<file path=ppt/tags/tag1.xml><?xml version="1.0" encoding="utf-8"?>
<p:tagLst xmlns:p="http://schemas.openxmlformats.org/presentationml/2006/main">
  <p:tag name="KSO_WPP_MARK_KEY" val="89276225-2e76-4d3e-9d77-49436db80fd5"/>
  <p:tag name="COMMONDATA" val="eyJoZGlkIjoiNDU5Njg1MTVjNmQ0YjhkZjRhYzYwOTI5Nzk4ZjU5ZDcifQ=="/>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2942</Words>
  <Application>WPS 演示</Application>
  <PresentationFormat>自定义</PresentationFormat>
  <Paragraphs>130</Paragraphs>
  <Slides>2</Slides>
  <Notes>1</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2</vt:i4>
      </vt:variant>
    </vt:vector>
  </HeadingPairs>
  <TitlesOfParts>
    <vt:vector size="12" baseType="lpstr">
      <vt:lpstr>Arial</vt:lpstr>
      <vt:lpstr>宋体</vt:lpstr>
      <vt:lpstr>Wingdings</vt:lpstr>
      <vt:lpstr>Arial</vt:lpstr>
      <vt:lpstr>Times New Roman</vt:lpstr>
      <vt:lpstr>微软雅黑</vt:lpstr>
      <vt:lpstr>Arial Unicode MS</vt:lpstr>
      <vt:lpstr>Calibri</vt:lpstr>
      <vt:lpstr>等线</vt:lpstr>
      <vt:lpstr>Office Theme</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ZongGuan</dc:creator>
  <cp:lastModifiedBy>打工呱</cp:lastModifiedBy>
  <cp:revision>140</cp:revision>
  <dcterms:created xsi:type="dcterms:W3CDTF">2011-01-21T15:00:00Z</dcterms:created>
  <dcterms:modified xsi:type="dcterms:W3CDTF">2026-05-18T03:22:30Z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F15305ED56644CFB88124D38A1C37310_13</vt:lpwstr>
  </property>
  <property fmtid="{D5CDD505-2E9C-101B-9397-08002B2CF9AE}" pid="3" name="KSOProductBuildVer">
    <vt:lpwstr>2052-12.1.0.26375</vt:lpwstr>
  </property>
</Properties>
</file>