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718510-E9CC-4592-8FCE-CBEAF2FAB7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87066" y="2259835"/>
            <a:ext cx="148407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Introduction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841020"/>
            <a:ext cx="1824175"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Test Condition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222891"/>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Test Solution</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Tem.</a:t>
                      </a:r>
                      <a:r>
                        <a:rPr lang="zh-CN" altLang="en-US" sz="1050" b="0" dirty="0">
                          <a:solidFill>
                            <a:srgbClr val="005EAB"/>
                          </a:solidFill>
                          <a:effectLst/>
                          <a:latin typeface="Times New Roman" panose="02020603050405020304" pitchFamily="18" charset="0"/>
                          <a:cs typeface="Times New Roman" panose="02020603050405020304" pitchFamily="18" charset="0"/>
                        </a:rPr>
                        <a:t>（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Pressure </a:t>
                      </a:r>
                      <a:r>
                        <a:rPr lang="en-US" sz="1050" b="0" dirty="0">
                          <a:solidFill>
                            <a:srgbClr val="005EAB"/>
                          </a:solidFill>
                          <a:effectLst/>
                          <a:latin typeface="Times New Roman" panose="02020603050405020304" pitchFamily="18" charset="0"/>
                          <a:cs typeface="Times New Roman" panose="02020603050405020304" pitchFamily="18" charset="0"/>
                        </a:rPr>
                        <a:t>psi (MPa)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Recovery</a:t>
                      </a:r>
                      <a:r>
                        <a:rPr lang="zh-CN" altLang="en-US" sz="1050" b="0" dirty="0">
                          <a:solidFill>
                            <a:srgbClr val="005EAB"/>
                          </a:solidFill>
                          <a:effectLst/>
                          <a:latin typeface="Times New Roman" panose="02020603050405020304" pitchFamily="18" charset="0"/>
                          <a:cs typeface="Times New Roman" panose="02020603050405020304" pitchFamily="18" charset="0"/>
                        </a:rPr>
                        <a:t>（</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en-US" altLang="zh-CN" sz="1050" b="0" dirty="0">
                          <a:solidFill>
                            <a:schemeClr val="tx1"/>
                          </a:solidFill>
                          <a:effectLst/>
                          <a:latin typeface="Times New Roman" panose="02020603050405020304" pitchFamily="18" charset="0"/>
                          <a:cs typeface="Times New Roman" panose="02020603050405020304" pitchFamily="18" charset="0"/>
                        </a:rPr>
                        <a:t>2000mg/L</a:t>
                      </a:r>
                      <a:r>
                        <a:rPr lang="zh-CN" altLang="en-US" sz="1050" b="0" dirty="0">
                          <a:solidFill>
                            <a:schemeClr val="tx1"/>
                          </a:solidFill>
                          <a:effectLst/>
                          <a:latin typeface="Times New Roman" panose="02020603050405020304" pitchFamily="18" charset="0"/>
                          <a:cs typeface="Times New Roman" panose="02020603050405020304" pitchFamily="18" charset="0"/>
                        </a:rPr>
                        <a:t> </a:t>
                      </a:r>
                      <a:r>
                        <a:rPr lang="en-US" altLang="zh-CN" sz="1050" b="0" dirty="0">
                          <a:solidFill>
                            <a:schemeClr val="tx1"/>
                          </a:solidFill>
                          <a:effectLst/>
                          <a:latin typeface="Times New Roman" panose="02020603050405020304" pitchFamily="18" charset="0"/>
                          <a:cs typeface="Times New Roman" panose="02020603050405020304" pitchFamily="18" charset="0"/>
                        </a:rPr>
                        <a:t>MgSO</a:t>
                      </a:r>
                      <a:r>
                        <a:rPr lang="en-US" altLang="zh-CN" sz="1050" b="0" baseline="-25000" dirty="0">
                          <a:solidFill>
                            <a:schemeClr val="tx1"/>
                          </a:solidFill>
                          <a:effectLst/>
                          <a:latin typeface="Times New Roman" panose="02020603050405020304" pitchFamily="18" charset="0"/>
                          <a:cs typeface="Times New Roman" panose="02020603050405020304" pitchFamily="18" charset="0"/>
                        </a:rPr>
                        <a:t>4</a:t>
                      </a:r>
                      <a:endParaRPr lang="zh-CN" altLang="en-US" sz="1050" b="0" baseline="-2500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110 psi (0.76MPa)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082364"/>
            <a:ext cx="6810465" cy="888256"/>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Test Condition: 2000mg/L MgSO</a:t>
            </a:r>
            <a:r>
              <a:rPr lang="en-US" altLang="zh-CN" sz="1200" b="1" baseline="-25000" dirty="0">
                <a:solidFill>
                  <a:srgbClr val="002060"/>
                </a:solidFill>
                <a:latin typeface="Times New Roman" panose="02020603050405020304" pitchFamily="18" charset="0"/>
                <a:cs typeface="Times New Roman" panose="02020603050405020304" pitchFamily="18" charset="0"/>
              </a:rPr>
              <a:t>4</a:t>
            </a:r>
            <a:r>
              <a:rPr lang="en-US" altLang="zh-CN" sz="1200" b="1" dirty="0">
                <a:solidFill>
                  <a:srgbClr val="002060"/>
                </a:solidFill>
                <a:latin typeface="Times New Roman" panose="02020603050405020304" pitchFamily="18" charset="0"/>
                <a:cs typeface="Times New Roman" panose="02020603050405020304" pitchFamily="18" charset="0"/>
              </a:rPr>
              <a:t>, 110 psi, 25℃, pH7</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Flow rates for individual elements may vary but will be no more than ±15%</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Active area guaranteed ±3%</a:t>
            </a:r>
            <a:endParaRPr lang="en-US" altLang="zh-CN" sz="1200" b="1"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247778"/>
            <a:ext cx="1491757"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Parameters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8" y="2544196"/>
            <a:ext cx="5194230" cy="1721112"/>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200" dirty="0">
                <a:latin typeface="Times New Roman" panose="02020603050405020304" pitchFamily="18" charset="0"/>
                <a:cs typeface="Times New Roman" panose="02020603050405020304" pitchFamily="18" charset="0"/>
              </a:rPr>
              <a:t>The acid-resistant industrial nanofiltration series (AC-NF) is independently developed by Cooperate Technology for selective special separation. Adopting proprietary membrane material manufacturing technology, this series enables long-term and stable operation under extreme acidic conditions. The membrane elements can withstand harsh acidic media including 20% H</a:t>
            </a:r>
            <a:r>
              <a:rPr lang="en-US" altLang="zh-CN" sz="1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SO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20% HCl, 5% HNO</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and 30% H</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PO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8" y="4379405"/>
            <a:ext cx="1323943"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Application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4761276"/>
            <a:ext cx="4300851" cy="1444113"/>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Hydrometallurgy / Non-ferrous Metals Industry </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Waste acid recovery and Acid Washing Industry</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Fine Chemicals &amp; Pharmaceutical Intermediates</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The electronics and Surface Treatment Industry</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Separation of special chemical materials</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59" y="1109546"/>
            <a:ext cx="7210050" cy="769441"/>
          </a:xfrm>
          <a:prstGeom prst="rect">
            <a:avLst/>
          </a:prstGeom>
          <a:noFill/>
        </p:spPr>
        <p:txBody>
          <a:bodyPr wrap="square">
            <a:spAutoFit/>
          </a:bodyPr>
          <a:lstStyle/>
          <a:p>
            <a:r>
              <a:rPr lang="en-US" altLang="zh-CN" sz="2400" b="1" dirty="0">
                <a:solidFill>
                  <a:srgbClr val="005EAB"/>
                </a:solidFill>
                <a:latin typeface="Times New Roman" panose="02020603050405020304" pitchFamily="18" charset="0"/>
                <a:cs typeface="Times New Roman" panose="02020603050405020304" pitchFamily="18" charset="0"/>
              </a:rPr>
              <a:t>AC-NF-4040HR</a:t>
            </a:r>
            <a:endParaRPr lang="en-US" altLang="zh-CN" sz="2400" b="1" dirty="0">
              <a:solidFill>
                <a:srgbClr val="005EAB"/>
              </a:solidFill>
              <a:latin typeface="Times New Roman" panose="02020603050405020304" pitchFamily="18" charset="0"/>
              <a:cs typeface="Times New Roman" panose="02020603050405020304" pitchFamily="18" charset="0"/>
            </a:endParaRPr>
          </a:p>
          <a:p>
            <a:r>
              <a:rPr lang="en-US" altLang="zh-CN" sz="2000" b="1" dirty="0">
                <a:solidFill>
                  <a:srgbClr val="005EAB"/>
                </a:solidFill>
                <a:latin typeface="Times New Roman" panose="02020603050405020304" pitchFamily="18" charset="0"/>
                <a:cs typeface="Times New Roman" panose="02020603050405020304" pitchFamily="18" charset="0"/>
              </a:rPr>
              <a:t>Acid-Resistant NF Membrane Element</a:t>
            </a:r>
            <a:endParaRPr lang="en-US" altLang="zh-CN" sz="20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nvGraphicFramePr>
        <p:xfrm>
          <a:off x="457200" y="6697306"/>
          <a:ext cx="6482310" cy="942340"/>
        </p:xfrm>
        <a:graphic>
          <a:graphicData uri="http://schemas.openxmlformats.org/drawingml/2006/table">
            <a:tbl>
              <a:tblPr firstRow="1" bandRow="1">
                <a:tableStyleId>{5C22544A-7EE6-4342-B048-85BDC9FD1C3A}</a:tableStyleId>
              </a:tblPr>
              <a:tblGrid>
                <a:gridCol w="1371918"/>
                <a:gridCol w="1302673"/>
                <a:gridCol w="1051035"/>
                <a:gridCol w="1468572"/>
                <a:gridCol w="1288112"/>
              </a:tblGrid>
              <a:tr h="370840">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Model</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Typical Stabilized</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Minimum</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Permeate Flow Rate 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Area ft</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 </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AC-NF-4040HR</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98.0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97.0%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1000 (3.8)</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80 (7.5)</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272" t="8605" r="9736" b="30250"/>
          <a:stretch>
            <a:fillRect/>
          </a:stretch>
        </p:blipFill>
        <p:spPr bwMode="auto">
          <a:xfrm>
            <a:off x="362262" y="106793"/>
            <a:ext cx="1470928" cy="668162"/>
          </a:xfrm>
          <a:prstGeom prst="rect">
            <a:avLst/>
          </a:prstGeom>
          <a:ln>
            <a:noFill/>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414" y="4252949"/>
            <a:ext cx="2562011" cy="1952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文本框 40"/>
          <p:cNvSpPr txBox="1"/>
          <p:nvPr/>
        </p:nvSpPr>
        <p:spPr>
          <a:xfrm>
            <a:off x="204074" y="2963040"/>
            <a:ext cx="1185814"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Cautions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263914"/>
            <a:ext cx="7033417" cy="345652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first used, the water produced during the first hour should be discharged and not used.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manufactured, the dry type membrane element has no protective liquid. Once the element gets wet, it should remain in a moist state.</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feed water pressure should be gradually increased within a time range of 30-60 seconds. Otherwise, it may cause irreversible damage to the membrane element.</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At any time, back pressure on the water production side should be avoided.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wet type membrane element is tested with water before leaving the factory, and is stored with a 1.5% sodium bisulfite solution (in winter, 10% propylene glycol antifreeze solution needs to be added). Then it is vacuum-packed.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system is shut down for a long time, to prevent the growth of microorganisms, it is recommended to immerse the membrane element in a 1.5% (by weight) sodium bisulfite protective liquid and replace the protective liquid regularly.</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must strictly follow the operation limits and rules set in this manual. Otherwise, the company will not bear any consequences arising therefrom.</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are strictly prohibited from using any chemical substances that are destructive to the membrane element during storage and operation. If such chemical substances are used, the company will not bear any consequences arising therefrom.</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219265"/>
            <a:ext cx="2413002"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Using Conditions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92100" y="607761"/>
          <a:ext cx="6819900" cy="2268000"/>
        </p:xfrm>
        <a:graphic>
          <a:graphicData uri="http://schemas.openxmlformats.org/drawingml/2006/table">
            <a:tbl>
              <a:tblPr firstRow="1" bandRow="1">
                <a:tableStyleId>{5C22544A-7EE6-4342-B048-85BDC9FD1C3A}</a:tableStyleId>
              </a:tblPr>
              <a:tblGrid>
                <a:gridCol w="3409950"/>
                <a:gridCol w="3409950"/>
              </a:tblGrid>
              <a:tr h="324000">
                <a:tc>
                  <a:txBody>
                    <a:bodyPr/>
                    <a:lstStyle/>
                    <a:p>
                      <a:pPr algn="l"/>
                      <a:r>
                        <a:rPr lang="en-US" altLang="zh-CN" sz="1050" b="0" dirty="0">
                          <a:solidFill>
                            <a:srgbClr val="005EAB"/>
                          </a:solidFill>
                          <a:effectLst/>
                          <a:latin typeface="Times New Roman" panose="02020603050405020304" pitchFamily="18" charset="0"/>
                          <a:ea typeface="+mn-ea"/>
                          <a:cs typeface="Times New Roman" panose="02020603050405020304" pitchFamily="18" charset="0"/>
                        </a:rPr>
                        <a:t>Maximum Operating Pressure</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Operating Temperature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60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Feed Flow</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16GPM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3.6m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sz="1050" dirty="0">
                          <a:solidFill>
                            <a:srgbClr val="005EAB"/>
                          </a:solidFill>
                          <a:effectLst/>
                          <a:latin typeface="Times New Roman" panose="02020603050405020304" pitchFamily="18" charset="0"/>
                          <a:ea typeface="+mn-ea"/>
                          <a:cs typeface="Times New Roman" panose="02020603050405020304" pitchFamily="18" charset="0"/>
                        </a:rPr>
                        <a:t>Maximum Feed Silt Density Index (SDI)</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a:solidFill>
                            <a:srgbClr val="005EAB"/>
                          </a:solidFill>
                          <a:effectLst/>
                          <a:latin typeface="Times New Roman" panose="02020603050405020304" pitchFamily="18" charset="0"/>
                          <a:ea typeface="+mn-ea"/>
                          <a:cs typeface="Times New Roman" panose="02020603050405020304" pitchFamily="18" charset="0"/>
                        </a:rPr>
                        <a:t>Application Environment (Acid)</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latin typeface="Times New Roman" panose="02020603050405020304" pitchFamily="18" charset="0"/>
                          <a:cs typeface="Times New Roman" panose="02020603050405020304" pitchFamily="18" charset="0"/>
                        </a:rPr>
                        <a:t>20% H</a:t>
                      </a:r>
                      <a:r>
                        <a:rPr lang="en-US" altLang="zh-CN" sz="800" dirty="0">
                          <a:latin typeface="Times New Roman" panose="02020603050405020304" pitchFamily="18" charset="0"/>
                          <a:cs typeface="Times New Roman" panose="02020603050405020304" pitchFamily="18" charset="0"/>
                        </a:rPr>
                        <a:t>2</a:t>
                      </a:r>
                      <a:r>
                        <a:rPr lang="en-US" altLang="zh-CN" sz="1050" dirty="0">
                          <a:latin typeface="Times New Roman" panose="02020603050405020304" pitchFamily="18" charset="0"/>
                          <a:cs typeface="Times New Roman" panose="02020603050405020304" pitchFamily="18" charset="0"/>
                        </a:rPr>
                        <a:t>SO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 20% HCl, 5% HNO</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 and 30% H</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PO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kern="1200" dirty="0">
                          <a:solidFill>
                            <a:srgbClr val="005EAB"/>
                          </a:solidFill>
                          <a:effectLst/>
                          <a:latin typeface="Times New Roman" panose="02020603050405020304" pitchFamily="18" charset="0"/>
                          <a:ea typeface="+mn-ea"/>
                          <a:cs typeface="Times New Roman" panose="02020603050405020304" pitchFamily="18" charset="0"/>
                        </a:rPr>
                        <a:t> Short-Term Cleaning (30 min.) pH R</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ange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Pressure Drop Per Element</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 (0.1Mpa)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文本框 2"/>
          <p:cNvSpPr txBox="1"/>
          <p:nvPr/>
        </p:nvSpPr>
        <p:spPr>
          <a:xfrm>
            <a:off x="204074" y="6849667"/>
            <a:ext cx="293686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Dimensions and Packaging</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317500" y="7212965"/>
            <a:ext cx="6901180" cy="840740"/>
            <a:chOff x="500" y="11359"/>
            <a:chExt cx="10868" cy="1324"/>
          </a:xfrm>
        </p:grpSpPr>
        <p:pic>
          <p:nvPicPr>
            <p:cNvPr id="5" name="图片 4" descr="图片1"/>
            <p:cNvPicPr>
              <a:picLocks noChangeAspect="1"/>
            </p:cNvPicPr>
            <p:nvPr/>
          </p:nvPicPr>
          <p:blipFill>
            <a:blip r:embed="rId1"/>
            <a:stretch>
              <a:fillRect/>
            </a:stretch>
          </p:blipFill>
          <p:spPr>
            <a:xfrm>
              <a:off x="6048" y="11471"/>
              <a:ext cx="2228" cy="1212"/>
            </a:xfrm>
            <a:prstGeom prst="rect">
              <a:avLst/>
            </a:prstGeom>
          </p:spPr>
        </p:pic>
        <p:grpSp>
          <p:nvGrpSpPr>
            <p:cNvPr id="7" name="组合 6"/>
            <p:cNvGrpSpPr/>
            <p:nvPr/>
          </p:nvGrpSpPr>
          <p:grpSpPr>
            <a:xfrm>
              <a:off x="500" y="11359"/>
              <a:ext cx="10869" cy="1258"/>
              <a:chOff x="317500" y="7192274"/>
              <a:chExt cx="6901734" cy="885872"/>
            </a:xfrm>
          </p:grpSpPr>
          <p:pic>
            <p:nvPicPr>
              <p:cNvPr id="8" name="图片 7"/>
              <p:cNvPicPr>
                <a:picLocks noChangeAspect="1"/>
              </p:cNvPicPr>
              <p:nvPr/>
            </p:nvPicPr>
            <p:blipFill>
              <a:blip r:embed="rId2"/>
              <a:stretch>
                <a:fillRect/>
              </a:stretch>
            </p:blipFill>
            <p:spPr>
              <a:xfrm>
                <a:off x="5912755" y="7271061"/>
                <a:ext cx="918518" cy="706301"/>
              </a:xfrm>
              <a:prstGeom prst="rect">
                <a:avLst/>
              </a:prstGeom>
            </p:spPr>
          </p:pic>
          <p:grpSp>
            <p:nvGrpSpPr>
              <p:cNvPr id="9" name="组合 8"/>
              <p:cNvGrpSpPr/>
              <p:nvPr/>
            </p:nvGrpSpPr>
            <p:grpSpPr>
              <a:xfrm rot="0">
                <a:off x="317500" y="7192274"/>
                <a:ext cx="6901734" cy="885872"/>
                <a:chOff x="298914" y="7401170"/>
                <a:chExt cx="6803531" cy="1031051"/>
              </a:xfrm>
            </p:grpSpPr>
            <p:pic>
              <p:nvPicPr>
                <p:cNvPr id="10" name="图片 9"/>
                <p:cNvPicPr>
                  <a:picLocks noChangeAspect="1"/>
                </p:cNvPicPr>
                <p:nvPr/>
              </p:nvPicPr>
              <p:blipFill>
                <a:blip r:embed="rId3"/>
                <a:stretch>
                  <a:fillRect/>
                </a:stretch>
              </p:blipFill>
              <p:spPr>
                <a:xfrm>
                  <a:off x="330980" y="7492870"/>
                  <a:ext cx="3024529" cy="822052"/>
                </a:xfrm>
                <a:prstGeom prst="rect">
                  <a:avLst/>
                </a:prstGeom>
              </p:spPr>
            </p:pic>
            <p:sp>
              <p:nvSpPr>
                <p:cNvPr id="11" name="文本框 10"/>
                <p:cNvSpPr txBox="1"/>
                <p:nvPr/>
              </p:nvSpPr>
              <p:spPr>
                <a:xfrm>
                  <a:off x="1314450" y="7743496"/>
                  <a:ext cx="40005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Flow</a:t>
                  </a:r>
                  <a:endParaRPr lang="zh-CN" altLang="en-US" sz="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389888" y="8216777"/>
                  <a:ext cx="635762"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FRP shell </a:t>
                  </a:r>
                  <a:endParaRPr lang="zh-CN" altLang="en-US" sz="8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1937339" y="8207199"/>
                  <a:ext cx="76200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End cap ABS</a:t>
                  </a:r>
                  <a:endParaRPr lang="zh-CN" altLang="en-US" sz="8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804511" y="8194532"/>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30" name="文本框 29"/>
                <p:cNvSpPr txBox="1"/>
                <p:nvPr/>
              </p:nvSpPr>
              <p:spPr>
                <a:xfrm>
                  <a:off x="3717176" y="7401170"/>
                  <a:ext cx="1710859" cy="250752"/>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Package Size: 1060*130*130 mm</a:t>
                  </a:r>
                  <a:endParaRPr lang="zh-CN" altLang="en-US" sz="800" dirty="0">
                    <a:latin typeface="Times New Roman" panose="02020603050405020304" pitchFamily="18" charset="0"/>
                    <a:cs typeface="Times New Roman" panose="02020603050405020304" pitchFamily="18" charset="0"/>
                  </a:endParaRPr>
                </a:p>
              </p:txBody>
            </p:sp>
            <p:sp>
              <p:nvSpPr>
                <p:cNvPr id="31" name="文本框 30"/>
                <p:cNvSpPr txBox="1"/>
                <p:nvPr/>
              </p:nvSpPr>
              <p:spPr>
                <a:xfrm>
                  <a:off x="5789702" y="7466242"/>
                  <a:ext cx="1312743"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Connector material code</a:t>
                  </a:r>
                  <a:endParaRPr lang="zh-CN" altLang="en-US" sz="8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867130" y="8187154"/>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33" name="文本框 32"/>
                <p:cNvSpPr txBox="1"/>
                <p:nvPr/>
              </p:nvSpPr>
              <p:spPr>
                <a:xfrm>
                  <a:off x="298914" y="7809905"/>
                  <a:ext cx="350470"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99mm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4inch</a:t>
                  </a:r>
                  <a:endParaRPr lang="zh-CN" altLang="en-US" sz="500" dirty="0">
                    <a:latin typeface="Times New Roman" panose="02020603050405020304" pitchFamily="18" charset="0"/>
                    <a:cs typeface="Times New Roman" panose="02020603050405020304" pitchFamily="18" charset="0"/>
                  </a:endParaRPr>
                </a:p>
              </p:txBody>
            </p:sp>
            <p:sp>
              <p:nvSpPr>
                <p:cNvPr id="34" name="文本框 33"/>
                <p:cNvSpPr txBox="1"/>
                <p:nvPr/>
              </p:nvSpPr>
              <p:spPr>
                <a:xfrm>
                  <a:off x="2955508" y="7809084"/>
                  <a:ext cx="446615"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19mm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0.75inch</a:t>
                  </a:r>
                  <a:endParaRPr lang="zh-CN" altLang="en-US" sz="500" dirty="0">
                    <a:latin typeface="Times New Roman" panose="02020603050405020304" pitchFamily="18" charset="0"/>
                    <a:cs typeface="Times New Roman" panose="02020603050405020304" pitchFamily="18" charset="0"/>
                  </a:endParaRPr>
                </a:p>
              </p:txBody>
            </p:sp>
          </p:grpSp>
        </p:grpSp>
      </p:gr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WPS 演示</Application>
  <PresentationFormat>自定义</PresentationFormat>
  <Paragraphs>130</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138</cp:revision>
  <dcterms:created xsi:type="dcterms:W3CDTF">2011-01-21T15:00:00Z</dcterms:created>
  <dcterms:modified xsi:type="dcterms:W3CDTF">2026-05-18T03:21:50Z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