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userDrawn="1">
          <p15:clr>
            <a:srgbClr val="A4A3A4"/>
          </p15:clr>
        </p15:guide>
        <p15:guide id="2" pos="4626" userDrawn="1">
          <p15:clr>
            <a:srgbClr val="A4A3A4"/>
          </p15:clr>
        </p15:guide>
        <p15:guide id="3" orient="horz" pos="3753" userDrawn="1">
          <p15:clr>
            <a:srgbClr val="A4A3A4"/>
          </p15:clr>
        </p15:guide>
        <p15:guide id="4" orient="horz" pos="1168" userDrawn="1">
          <p15:clr>
            <a:srgbClr val="A4A3A4"/>
          </p15:clr>
        </p15:guide>
        <p15:guide id="5" pos="181" userDrawn="1">
          <p15:clr>
            <a:srgbClr val="A4A3A4"/>
          </p15:clr>
        </p15:guide>
        <p15:guide id="6" pos="2494" userDrawn="1">
          <p15:clr>
            <a:srgbClr val="A4A3A4"/>
          </p15:clr>
        </p15:guide>
        <p15:guide id="7" pos="113" userDrawn="1">
          <p15:clr>
            <a:srgbClr val="A4A3A4"/>
          </p15:clr>
        </p15:guide>
        <p15:guide id="8" pos="2268" userDrawn="1">
          <p15:clr>
            <a:srgbClr val="A4A3A4"/>
          </p15:clr>
        </p15:guide>
        <p15:guide id="10" pos="136" userDrawn="1">
          <p15:clr>
            <a:srgbClr val="A4A3A4"/>
          </p15:clr>
        </p15:guide>
        <p15:guide id="11"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66" d="100"/>
          <a:sy n="66" d="100"/>
        </p:scale>
        <p:origin x="2364" y="42"/>
      </p:cViewPr>
      <p:guideLst>
        <p:guide orient="horz" pos="1009"/>
        <p:guide pos="4626"/>
        <p:guide orient="horz" pos="3753"/>
        <p:guide orient="horz" pos="1168"/>
        <p:guide pos="181"/>
        <p:guide pos="2494"/>
        <p:guide pos="113"/>
        <p:guide pos="2268"/>
        <p:guide pos="136"/>
        <p:guide pos="23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ZongGuan\Desktop\&#26032;&#24314;%20Microsoft%20Excel%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ZongGuan\Desktop\&#33073;&#27688;&#33180;&#27969;&#37327;&#26354;&#324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Sheet1!$B$5</c:f>
              <c:strCache>
                <c:ptCount val="1"/>
                <c:pt idx="0">
                  <c:v>Y</c:v>
                </c:pt>
              </c:strCache>
            </c:strRef>
          </c:tx>
          <c:spPr>
            <a:ln w="158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Sheet1!$A$6:$A$9</c:f>
              <c:numCache>
                <c:formatCode>General</c:formatCode>
                <c:ptCount val="4"/>
                <c:pt idx="0">
                  <c:v>10</c:v>
                </c:pt>
                <c:pt idx="1">
                  <c:v>15</c:v>
                </c:pt>
                <c:pt idx="2">
                  <c:v>20</c:v>
                </c:pt>
                <c:pt idx="3">
                  <c:v>25</c:v>
                </c:pt>
              </c:numCache>
            </c:numRef>
          </c:xVal>
          <c:yVal>
            <c:numRef>
              <c:f>Sheet1!$B$6:$B$9</c:f>
              <c:numCache>
                <c:formatCode>General</c:formatCode>
                <c:ptCount val="4"/>
                <c:pt idx="0">
                  <c:v>84</c:v>
                </c:pt>
                <c:pt idx="1">
                  <c:v>73</c:v>
                </c:pt>
                <c:pt idx="2">
                  <c:v>64</c:v>
                </c:pt>
                <c:pt idx="3">
                  <c:v>55</c:v>
                </c:pt>
              </c:numCache>
            </c:numRef>
          </c:yVal>
          <c:smooth val="1"/>
        </c:ser>
        <c:dLbls>
          <c:showLegendKey val="0"/>
          <c:showVal val="1"/>
          <c:showCatName val="0"/>
          <c:showSerName val="0"/>
          <c:showPercent val="0"/>
          <c:showBubbleSize val="0"/>
        </c:dLbls>
        <c:axId val="1596465855"/>
        <c:axId val="1596466335"/>
      </c:scatterChart>
      <c:valAx>
        <c:axId val="1596465855"/>
        <c:scaling>
          <c:orientation val="minMax"/>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Inlet flow rate ( </a:t>
                </a:r>
                <a:r>
                  <a:rPr lang="en-GB" altLang="zh-CN" sz="800" dirty="0"/>
                  <a:t>L/m2 </a:t>
                </a:r>
                <a:r>
                  <a:rPr lang="en-GB" altLang="zh-CN" sz="800" baseline="30000" dirty="0"/>
                  <a:t>· </a:t>
                </a:r>
                <a:r>
                  <a:rPr lang="en-GB" altLang="zh-CN" sz="800" dirty="0"/>
                  <a:t>h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6466335"/>
        <c:crosses val="autoZero"/>
        <c:crossBetween val="midCat"/>
      </c:valAx>
      <c:valAx>
        <c:axId val="1596466335"/>
        <c:scaling>
          <c:orientation val="minMax"/>
          <c:max val="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Ammonia nitrogen removal rate ( </a:t>
                </a:r>
                <a:r>
                  <a:rPr lang="en-GB" altLang="zh-CN" sz="800" dirty="0"/>
                  <a:t>%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6465855"/>
        <c:crosses val="autoZero"/>
        <c:crossBetween val="midCat"/>
      </c:valAx>
      <c:spPr>
        <a:noFill/>
        <a:ln>
          <a:noFill/>
        </a:ln>
        <a:effectLst/>
      </c:spPr>
    </c:plotArea>
    <c:plotVisOnly val="1"/>
    <c:dispBlanksAs val="gap"/>
    <c:showDLblsOverMax val="0"/>
    <c:extLst>
      <c:ext uri="{0b15fc19-7d7d-44ad-8c2d-2c3a37ce22c3}">
        <chartProps xmlns="https://web.wps.cn/et/2018/main" chartId="{77357479-bf9d-4a13-a4ac-b8f5126a3647}"/>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Sheet1!$M$3</c:f>
              <c:strCache>
                <c:ptCount val="1"/>
                <c:pt idx="0">
                  <c:v>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Sheet1!$L$4:$L$7</c:f>
              <c:numCache>
                <c:formatCode>General</c:formatCode>
                <c:ptCount val="4"/>
                <c:pt idx="0">
                  <c:v>10</c:v>
                </c:pt>
                <c:pt idx="1">
                  <c:v>15</c:v>
                </c:pt>
                <c:pt idx="2">
                  <c:v>20</c:v>
                </c:pt>
                <c:pt idx="3">
                  <c:v>25</c:v>
                </c:pt>
              </c:numCache>
            </c:numRef>
          </c:xVal>
          <c:yVal>
            <c:numRef>
              <c:f>Sheet1!$M$4:$M$7</c:f>
              <c:numCache>
                <c:formatCode>General</c:formatCode>
                <c:ptCount val="4"/>
                <c:pt idx="0">
                  <c:v>92</c:v>
                </c:pt>
                <c:pt idx="1">
                  <c:v>81</c:v>
                </c:pt>
                <c:pt idx="2">
                  <c:v>71</c:v>
                </c:pt>
                <c:pt idx="3">
                  <c:v>61</c:v>
                </c:pt>
              </c:numCache>
            </c:numRef>
          </c:yVal>
          <c:smooth val="1"/>
        </c:ser>
        <c:dLbls>
          <c:showLegendKey val="0"/>
          <c:showVal val="1"/>
          <c:showCatName val="0"/>
          <c:showSerName val="0"/>
          <c:showPercent val="0"/>
          <c:showBubbleSize val="0"/>
        </c:dLbls>
        <c:axId val="1595258223"/>
        <c:axId val="1595258703"/>
      </c:scatterChart>
      <c:valAx>
        <c:axId val="1595258223"/>
        <c:scaling>
          <c:orientation val="minMax"/>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Inlet flow rate ( </a:t>
                </a:r>
                <a:r>
                  <a:rPr lang="en-GB" altLang="zh-CN" sz="800" dirty="0"/>
                  <a:t>L/m2 </a:t>
                </a:r>
                <a:r>
                  <a:rPr lang="en-GB" altLang="zh-CN" sz="800" baseline="30000" dirty="0"/>
                  <a:t>· </a:t>
                </a:r>
                <a:r>
                  <a:rPr lang="en-GB" altLang="zh-CN" sz="800" dirty="0"/>
                  <a:t>h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5258703"/>
        <c:crosses val="autoZero"/>
        <c:crossBetween val="midCat"/>
      </c:valAx>
      <c:valAx>
        <c:axId val="1595258703"/>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Ammonia nitrogen removal rate ( </a:t>
                </a:r>
                <a:r>
                  <a:rPr lang="en-GB" altLang="zh-CN" sz="800" dirty="0"/>
                  <a:t>%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5258223"/>
        <c:crosses val="autoZero"/>
        <c:crossBetween val="midCat"/>
      </c:valAx>
      <c:spPr>
        <a:noFill/>
        <a:ln>
          <a:noFill/>
        </a:ln>
        <a:effectLst/>
      </c:spPr>
    </c:plotArea>
    <c:plotVisOnly val="1"/>
    <c:dispBlanksAs val="gap"/>
    <c:showDLblsOverMax val="0"/>
    <c:extLst>
      <c:ext uri="{0b15fc19-7d7d-44ad-8c2d-2c3a37ce22c3}">
        <chartProps xmlns="https://web.wps.cn/et/2018/main" chartId="{46e43b4c-37c2-438f-8fdb-67f1d4d7b92d}"/>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p:cNvSpPr/>
          <p:nvPr/>
        </p:nvSpPr>
        <p:spPr>
          <a:xfrm>
            <a:off x="-14732" y="1042546"/>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59"/>
          <p:cNvSpPr txBox="1"/>
          <p:nvPr/>
        </p:nvSpPr>
        <p:spPr>
          <a:xfrm>
            <a:off x="4310859" y="1558664"/>
            <a:ext cx="2823536" cy="184666"/>
          </a:xfrm>
          <a:prstGeom prst="rect">
            <a:avLst/>
          </a:prstGeom>
          <a:noFill/>
        </p:spPr>
        <p:txBody>
          <a:bodyPr wrap="square" lIns="0" tIns="0" rIns="0" bIns="0" rtlCol="0">
            <a:spAutoFit/>
          </a:bodyPr>
          <a:lstStyle/>
          <a:p>
            <a:pPr>
              <a:lnSpc>
                <a:spcPct val="100000"/>
              </a:lnSpc>
            </a:pPr>
            <a:r>
              <a:rPr lang="en-GB"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PTFE-</a:t>
            </a:r>
            <a:r>
              <a:rPr lang="en-US"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TMCS</a:t>
            </a:r>
            <a:r>
              <a:rPr lang="en-GB"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-8060 </a:t>
            </a:r>
            <a:r>
              <a:rPr lang="en-GB"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Membrane </a:t>
            </a:r>
            <a:r>
              <a:rPr lang="en-US"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Contactor </a:t>
            </a:r>
            <a:endParaRPr lang="en-GB"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159" y="2533704"/>
            <a:ext cx="3612718" cy="2764026"/>
          </a:xfrm>
          <a:prstGeom prst="rect">
            <a:avLst/>
          </a:prstGeom>
          <a:noFill/>
        </p:spPr>
        <p:txBody>
          <a:bodyPr wrap="square">
            <a:spAutoFit/>
          </a:bodyPr>
          <a:lstStyle/>
          <a:p>
            <a:pPr>
              <a:lnSpc>
                <a:spcPct val="150000"/>
              </a:lnSpc>
              <a:defRPr/>
            </a:pP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Features </a:t>
            </a:r>
            <a:r>
              <a:rPr lang="en-US" altLang="zh-CN"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a</a:t>
            </a: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nd </a:t>
            </a:r>
            <a:r>
              <a:rPr lang="en-US" altLang="zh-CN"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a</a:t>
            </a: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dvantages</a:t>
            </a:r>
            <a:endParaRPr kumimoji="0" lang="en-US" altLang="zh-CN" sz="1200" b="1" i="0" u="none" strike="noStrike" kern="1200" cap="none" spc="-8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Efficient removal of ammonia nitrogen-</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Operates at near-normal pressure with low energy consumption and minimal operating costs</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zh-CN" sz="1050" dirty="0">
                <a:latin typeface="Times New Roman" panose="02020603050405020304" pitchFamily="18" charset="0"/>
                <a:cs typeface="Times New Roman" panose="02020603050405020304" pitchFamily="18" charset="0"/>
              </a:rPr>
              <a:t>P</a:t>
            </a:r>
            <a:r>
              <a:rPr lang="en-US" altLang="en-US" sz="1050" dirty="0">
                <a:latin typeface="Times New Roman" panose="02020603050405020304" pitchFamily="18" charset="0"/>
                <a:cs typeface="Times New Roman" panose="02020603050405020304" pitchFamily="18" charset="0"/>
              </a:rPr>
              <a:t>roviding corrosion resistance, high resistance to strong acids and alkalis, high-temperature resistance, strong hydrophobicity, and a long service life</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Possesses uniform pores and a narrow pore size distribution to prevent concentration polarization and scaling</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Membrane fibers are woven to increase contact area and ensure stable water output. </a:t>
            </a:r>
            <a:endParaRPr kumimoji="0" lang="en-US" altLang="zh-CN" sz="1050" b="0" i="0" u="none" strike="noStrike" kern="1200" cap="none" spc="-120" normalizeH="0" baseline="0" noProof="0" dirty="0">
              <a:ln>
                <a:noFill/>
              </a:ln>
              <a:solidFill>
                <a:srgbClr val="221815"/>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22"/>
          <p:cNvSpPr txBox="1"/>
          <p:nvPr/>
        </p:nvSpPr>
        <p:spPr>
          <a:xfrm>
            <a:off x="118159" y="1371892"/>
            <a:ext cx="3548502" cy="1189300"/>
          </a:xfrm>
          <a:prstGeom prst="rect">
            <a:avLst/>
          </a:prstGeom>
          <a:noFill/>
        </p:spPr>
        <p:txBody>
          <a:bodyPr wrap="square">
            <a:spAutoFit/>
          </a:bodyPr>
          <a:lstStyle/>
          <a:p>
            <a:pPr marL="0" marR="0" lvl="0" indent="0" algn="l" defTabSz="914400" rtl="0" eaLnBrk="1" fontAlgn="auto" latinLnBrk="0" hangingPunct="1">
              <a:lnSpc>
                <a:spcPct val="216000"/>
              </a:lnSpc>
              <a:spcBef>
                <a:spcPts val="0"/>
              </a:spcBef>
              <a:spcAft>
                <a:spcPts val="0"/>
              </a:spcAft>
              <a:buClrTx/>
              <a:buSzTx/>
              <a:buFontTx/>
              <a:buNone/>
              <a:defRPr/>
            </a:pPr>
            <a:r>
              <a:rPr kumimoji="0" lang="en-GB" altLang="en-US" sz="1200" b="1" i="0" u="none" strike="noStrike" kern="1200" cap="none" spc="55"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rPr>
              <a:t>Product d</a:t>
            </a:r>
            <a:r>
              <a:rPr kumimoji="0" lang="en-GB" altLang="en-US" sz="1200" b="1" i="0" u="none" strike="noStrike" kern="1200" cap="none" spc="5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rPr>
              <a:t>escription</a:t>
            </a:r>
            <a:endParaRPr kumimoji="0" lang="en-GB" altLang="en-US" sz="1200" b="1" i="0" u="none" strike="noStrike" kern="1200" cap="none" spc="5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defTabSz="914400" rtl="0" eaLnBrk="1" fontAlgn="auto" latinLnBrk="0" hangingPunct="0">
              <a:lnSpc>
                <a:spcPct val="15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221815"/>
                </a:solidFill>
                <a:effectLst/>
                <a:uLnTx/>
                <a:uFillTx/>
                <a:latin typeface="Times New Roman" panose="02020603050405020304" pitchFamily="18" charset="0"/>
                <a:cs typeface="Times New Roman" panose="02020603050405020304" pitchFamily="18" charset="0"/>
              </a:rPr>
              <a:t>Sci-nano has developed a membrane contactor using PTFE hollow fiber membrane for efficient and cost-effective ammonia nitrogen removal.</a:t>
            </a:r>
            <a:endParaRPr kumimoji="0" lang="en-GB" altLang="en-US" sz="1050" b="0" i="0" u="none" strike="noStrike" kern="1200" cap="none" spc="0" normalizeH="0" baseline="0" noProof="0" dirty="0">
              <a:ln>
                <a:noFill/>
              </a:ln>
              <a:solidFill>
                <a:srgbClr val="221815"/>
              </a:solidFill>
              <a:effectLst/>
              <a:uLnTx/>
              <a:uFillTx/>
              <a:latin typeface="Times New Roman" panose="02020603050405020304" pitchFamily="18" charset="0"/>
              <a:cs typeface="Times New Roman" panose="02020603050405020304" pitchFamily="18" charset="0"/>
            </a:endParaRPr>
          </a:p>
        </p:txBody>
      </p:sp>
      <p:sp>
        <p:nvSpPr>
          <p:cNvPr id="49" name="TextBox 62"/>
          <p:cNvSpPr txBox="1"/>
          <p:nvPr/>
        </p:nvSpPr>
        <p:spPr>
          <a:xfrm>
            <a:off x="220017" y="5691739"/>
            <a:ext cx="2104442" cy="184666"/>
          </a:xfrm>
          <a:prstGeom prst="rect">
            <a:avLst/>
          </a:prstGeom>
          <a:noFill/>
        </p:spPr>
        <p:txBody>
          <a:bodyPr wrap="square" lIns="0" tIns="0" rIns="0" bIns="0" rtlCol="0">
            <a:spAutoFit/>
          </a:bodyPr>
          <a:lstStyle/>
          <a:p>
            <a:pPr marL="0">
              <a:lnSpc>
                <a:spcPct val="100000"/>
              </a:lnSpc>
            </a:pP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Material</a:t>
            </a:r>
            <a:endParaRPr lang="en-GB" altLang="en-US" sz="1200" b="1" spc="50"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5" name="表格 54"/>
          <p:cNvGraphicFramePr>
            <a:graphicFrameLocks noGrp="1"/>
          </p:cNvGraphicFramePr>
          <p:nvPr/>
        </p:nvGraphicFramePr>
        <p:xfrm>
          <a:off x="233540" y="5988095"/>
          <a:ext cx="3383642" cy="1157736"/>
        </p:xfrm>
        <a:graphic>
          <a:graphicData uri="http://schemas.openxmlformats.org/drawingml/2006/table">
            <a:tbl>
              <a:tblPr/>
              <a:tblGrid>
                <a:gridCol w="1691821"/>
                <a:gridCol w="1691821"/>
              </a:tblGrid>
              <a:tr h="236161">
                <a:tc>
                  <a:txBody>
                    <a:bodyPr/>
                    <a:lstStyle/>
                    <a:p>
                      <a:pPr algn="l"/>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Components</a:t>
                      </a:r>
                      <a:endParaRPr lang="en-GB" altLang="en-US" sz="1050" b="1"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Material</a:t>
                      </a:r>
                      <a:endParaRPr lang="en-GB" altLang="en-US" sz="1050" b="1"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shell</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UPVC</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Membrane</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PTFE</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Sealing ring</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EODM</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13092">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Potting</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Epoxy resin</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2" name="表格 61"/>
          <p:cNvGraphicFramePr>
            <a:graphicFrameLocks noGrp="1"/>
          </p:cNvGraphicFramePr>
          <p:nvPr/>
        </p:nvGraphicFramePr>
        <p:xfrm>
          <a:off x="233541" y="7553876"/>
          <a:ext cx="3350690" cy="2303280"/>
        </p:xfrm>
        <a:graphic>
          <a:graphicData uri="http://schemas.openxmlformats.org/drawingml/2006/table">
            <a:tbl>
              <a:tblPr/>
              <a:tblGrid>
                <a:gridCol w="1722319"/>
                <a:gridCol w="1628371"/>
              </a:tblGrid>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Membrane area</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97.5m²</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Membrane pore size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0.1μm​</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flow</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900L/h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inlet pressure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0.02-0.05MPa</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inlet temperature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35-45 </a:t>
                      </a:r>
                      <a:r>
                        <a:rPr lang="en-GB" altLang="en-US" sz="1050" kern="0" dirty="0">
                          <a:effectLst/>
                          <a:latin typeface="Times New Roman" panose="02020603050405020304" pitchFamily="18" charset="0"/>
                          <a:ea typeface="+mn-ea"/>
                          <a:cs typeface="Times New Roman" panose="02020603050405020304" pitchFamily="18" charset="0"/>
                        </a:rPr>
                        <a:t>℃</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inlet water </a:t>
                      </a:r>
                      <a:r>
                        <a:rPr lang="en-GB" altLang="zh-CN" sz="1050" dirty="0">
                          <a:latin typeface="Times New Roman" panose="02020603050405020304" pitchFamily="18" charset="0"/>
                          <a:ea typeface="+mn-ea"/>
                          <a:cs typeface="Times New Roman" panose="02020603050405020304" pitchFamily="18" charset="0"/>
                        </a:rPr>
                        <a:t>pH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CN" altLang="en-US" sz="1050" dirty="0">
                          <a:latin typeface="Times New Roman" panose="02020603050405020304" pitchFamily="18" charset="0"/>
                          <a:ea typeface="+mn-ea"/>
                          <a:cs typeface="Times New Roman" panose="02020603050405020304" pitchFamily="18" charset="0"/>
                        </a:rPr>
                        <a:t>＞</a:t>
                      </a:r>
                      <a:r>
                        <a:rPr lang="en-US" altLang="zh-CN" sz="1050" dirty="0">
                          <a:latin typeface="Times New Roman" panose="02020603050405020304" pitchFamily="18" charset="0"/>
                          <a:ea typeface="+mn-ea"/>
                          <a:cs typeface="Times New Roman" panose="02020603050405020304" pitchFamily="18" charset="0"/>
                        </a:rPr>
                        <a:t>11</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pressure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0.02-0.05MPa</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temperature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5-45</a:t>
                      </a:r>
                      <a:r>
                        <a:rPr lang="en-GB" altLang="en-US" sz="1050" kern="0" dirty="0">
                          <a:effectLst/>
                          <a:latin typeface="Times New Roman" panose="02020603050405020304" pitchFamily="18" charset="0"/>
                          <a:ea typeface="+mn-ea"/>
                          <a:cs typeface="Times New Roman" panose="02020603050405020304" pitchFamily="18" charset="0"/>
                        </a:rPr>
                        <a:t>℃</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a:t>
                      </a:r>
                      <a:r>
                        <a:rPr lang="en-GB" altLang="zh-CN" sz="1050" dirty="0">
                          <a:latin typeface="Times New Roman" panose="02020603050405020304" pitchFamily="18" charset="0"/>
                          <a:ea typeface="+mn-ea"/>
                          <a:cs typeface="Times New Roman" panose="02020603050405020304" pitchFamily="18" charset="0"/>
                        </a:rPr>
                        <a:t>pH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1-2</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3" name="TextBox 62"/>
          <p:cNvSpPr txBox="1"/>
          <p:nvPr/>
        </p:nvSpPr>
        <p:spPr>
          <a:xfrm>
            <a:off x="220017" y="7257521"/>
            <a:ext cx="1873088" cy="184666"/>
          </a:xfrm>
          <a:prstGeom prst="rect">
            <a:avLst/>
          </a:prstGeom>
          <a:noFill/>
        </p:spPr>
        <p:txBody>
          <a:bodyPr wrap="square" lIns="0" tIns="0" rIns="0" bIns="0" rtlCol="0">
            <a:spAutoFit/>
          </a:bodyPr>
          <a:lstStyle/>
          <a:p>
            <a:pPr marL="0">
              <a:lnSpc>
                <a:spcPct val="100000"/>
              </a:lnSpc>
            </a:pPr>
            <a:r>
              <a:rPr lang="en-GB" altLang="en-US" sz="1200" b="1" spc="55"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Specification</a:t>
            </a:r>
            <a:endParaRPr lang="zh-CN" altLang="en-US" sz="1200" b="1" spc="5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Picture 2"/>
          <p:cNvPicPr>
            <a:picLocks noChangeAspect="1" noChangeArrowheads="1"/>
          </p:cNvPicPr>
          <p:nvPr/>
        </p:nvPicPr>
        <p:blipFill>
          <a:blip r:embed="rId1"/>
          <a:srcRect t="5403" b="5403"/>
          <a:stretch>
            <a:fillRect/>
          </a:stretch>
        </p:blipFill>
        <p:spPr bwMode="auto">
          <a:xfrm>
            <a:off x="3996534" y="7103773"/>
            <a:ext cx="3275803" cy="212322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2"/>
          <a:stretch>
            <a:fillRect/>
          </a:stretch>
        </p:blipFill>
        <p:spPr>
          <a:xfrm>
            <a:off x="4736139" y="5806359"/>
            <a:ext cx="2823536" cy="2123222"/>
          </a:xfrm>
          <a:prstGeom prst="rect">
            <a:avLst/>
          </a:prstGeom>
        </p:spPr>
      </p:pic>
      <p:sp>
        <p:nvSpPr>
          <p:cNvPr id="9" name="TextBox 62"/>
          <p:cNvSpPr txBox="1"/>
          <p:nvPr/>
        </p:nvSpPr>
        <p:spPr>
          <a:xfrm>
            <a:off x="3924300" y="9533991"/>
            <a:ext cx="3558378" cy="323165"/>
          </a:xfrm>
          <a:prstGeom prst="rect">
            <a:avLst/>
          </a:prstGeom>
          <a:noFill/>
        </p:spPr>
        <p:txBody>
          <a:bodyPr wrap="square" lIns="0" tIns="0" rIns="0" bIns="0" rtlCol="0">
            <a:spAutoFit/>
          </a:bodyPr>
          <a:lstStyle/>
          <a:p>
            <a:pPr marL="0" algn="ctr">
              <a:lnSpc>
                <a:spcPct val="100000"/>
              </a:lnSpc>
            </a:pP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Membrane </a:t>
            </a:r>
            <a:r>
              <a:rPr lang="en-GB"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3D </a:t>
            </a: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drawing and</a:t>
            </a:r>
            <a:endParaRPr lang="en-US"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a:p>
            <a:pPr marL="0" algn="ctr">
              <a:lnSpc>
                <a:spcPct val="100000"/>
              </a:lnSpc>
            </a:pPr>
            <a:r>
              <a:rPr lang="en-GB"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3000 </a:t>
            </a: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times electron microscope image of the inner surface</a:t>
            </a:r>
            <a:endParaRPr lang="zh-CN" altLang="en-US" sz="1050" spc="50"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4974303" y="1965576"/>
            <a:ext cx="1605345" cy="4340708"/>
          </a:xfrm>
          <a:prstGeom prst="rect">
            <a:avLst/>
          </a:prstGeom>
        </p:spPr>
      </p:pic>
      <p:pic>
        <p:nvPicPr>
          <p:cNvPr id="2" name="图片 1" descr="科博瑞LOGO无中文"/>
          <p:cNvPicPr>
            <a:picLocks noChangeAspect="1"/>
          </p:cNvPicPr>
          <p:nvPr/>
        </p:nvPicPr>
        <p:blipFill>
          <a:blip r:embed="rId4"/>
          <a:stretch>
            <a:fillRect/>
          </a:stretch>
        </p:blipFill>
        <p:spPr>
          <a:xfrm>
            <a:off x="325755" y="-10795"/>
            <a:ext cx="2080260" cy="12547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90851" y="5148321"/>
            <a:ext cx="7017999" cy="1044004"/>
          </a:xfrm>
          <a:prstGeom prst="rect">
            <a:avLst/>
          </a:prstGeom>
          <a:noFill/>
        </p:spPr>
        <p:txBody>
          <a:bodyPr wrap="square">
            <a:spAutoFit/>
          </a:bodyPr>
          <a:lstStyle/>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Removal of ammonia nitrogen from ternary precursor and semiconductor wastewater.</a:t>
            </a:r>
            <a:endPar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zh-CN" sz="1200" spc="-5" dirty="0">
                <a:effectLst/>
                <a:latin typeface="Times New Roman" panose="02020603050405020304" pitchFamily="18" charset="0"/>
                <a:ea typeface="宋体" panose="02010600030101010101" pitchFamily="2" charset="-122"/>
                <a:cs typeface="Times New Roman" panose="02020603050405020304" pitchFamily="18" charset="0"/>
              </a:rPr>
              <a:t>C</a:t>
            </a: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hemical, pharmaceutical, pesticide, metallurgy, municipal sewage, and landfill leachate.</a:t>
            </a:r>
            <a:endPar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Extraction of bromine from seawater, concentrated seawater, underground brine, chemical feed liquid, etc.</a:t>
            </a:r>
            <a:endParaRPr lang="en-GB"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文本框 28"/>
          <p:cNvSpPr txBox="1"/>
          <p:nvPr/>
        </p:nvSpPr>
        <p:spPr>
          <a:xfrm>
            <a:off x="88390" y="4871322"/>
            <a:ext cx="2084429" cy="276999"/>
          </a:xfrm>
          <a:prstGeom prst="rect">
            <a:avLst/>
          </a:prstGeom>
          <a:noFill/>
        </p:spPr>
        <p:txBody>
          <a:bodyPr wrap="square">
            <a:spAutoFit/>
          </a:bodyPr>
          <a:lstStyle/>
          <a:p>
            <a:r>
              <a:rPr lang="en-GB" altLang="en-US" sz="1200" b="1" spc="7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Applications</a:t>
            </a:r>
            <a:endParaRPr lang="zh-CN" altLang="en-US" sz="1200" b="1" dirty="0">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137912" y="6298557"/>
            <a:ext cx="7283851" cy="1906134"/>
            <a:chOff x="179388" y="6166491"/>
            <a:chExt cx="7283851" cy="1906134"/>
          </a:xfrm>
        </p:grpSpPr>
        <p:pic>
          <p:nvPicPr>
            <p:cNvPr id="23" name="图片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337" y="6195873"/>
              <a:ext cx="2405954" cy="1876752"/>
            </a:xfrm>
            <a:prstGeom prst="rect">
              <a:avLst/>
            </a:prstGeom>
            <a:noFill/>
            <a:ln>
              <a:noFill/>
            </a:ln>
          </p:spPr>
        </p:pic>
        <p:pic>
          <p:nvPicPr>
            <p:cNvPr id="24" name="图片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7285" y="6195873"/>
              <a:ext cx="2405954" cy="1876752"/>
            </a:xfrm>
            <a:prstGeom prst="rect">
              <a:avLst/>
            </a:prstGeom>
            <a:noFill/>
            <a:ln>
              <a:noFill/>
            </a:ln>
          </p:spPr>
        </p:pic>
        <p:pic>
          <p:nvPicPr>
            <p:cNvPr id="3" name="图片 2"/>
            <p:cNvPicPr/>
            <p:nvPr/>
          </p:nvPicPr>
          <p:blipFill>
            <a:blip r:embed="rId5"/>
            <a:stretch>
              <a:fillRect/>
            </a:stretch>
          </p:blipFill>
          <p:spPr>
            <a:xfrm>
              <a:off x="179388" y="6166491"/>
              <a:ext cx="2405954" cy="1876752"/>
            </a:xfrm>
            <a:prstGeom prst="rect">
              <a:avLst/>
            </a:prstGeom>
          </p:spPr>
        </p:pic>
      </p:grpSp>
      <p:sp>
        <p:nvSpPr>
          <p:cNvPr id="9" name="文本框 8"/>
          <p:cNvSpPr txBox="1"/>
          <p:nvPr/>
        </p:nvSpPr>
        <p:spPr>
          <a:xfrm>
            <a:off x="96436" y="3021029"/>
            <a:ext cx="3600450" cy="1753172"/>
          </a:xfrm>
          <a:prstGeom prst="rect">
            <a:avLst/>
          </a:prstGeom>
          <a:noFill/>
        </p:spPr>
        <p:txBody>
          <a:bodyPr wrap="square">
            <a:spAutoFit/>
          </a:bodyPr>
          <a:lstStyle/>
          <a:p>
            <a:pPr>
              <a:lnSpc>
                <a:spcPct val="130000"/>
              </a:lnSpc>
            </a:pPr>
            <a:r>
              <a:rPr lang="en-US" altLang="en-US" sz="1050" b="1" kern="100" dirty="0">
                <a:effectLst/>
                <a:latin typeface="Times New Roman" panose="02020603050405020304" pitchFamily="18" charset="0"/>
                <a:ea typeface="宋体" panose="02010600030101010101" pitchFamily="2" charset="-122"/>
                <a:cs typeface="Times New Roman" panose="02020603050405020304" pitchFamily="18" charset="0"/>
              </a:rPr>
              <a:t>Note: </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The ammonia nitrogen content of the raw water is 2076ppm,  pH=12.18, the raw water temperature is raised to 45℃, and the pH value of the sulfuric acid absorption liquid is maintained below 1. The above test data is the removed racial average level curve of ammonia nitrogen wastewater passing through the </a:t>
            </a:r>
            <a:r>
              <a:rPr lang="en-US" altLang="en-US" sz="1050" kern="100" dirty="0" err="1">
                <a:effectLst/>
                <a:latin typeface="Times New Roman" panose="02020603050405020304" pitchFamily="18" charset="0"/>
                <a:ea typeface="宋体" panose="02010600030101010101" pitchFamily="2" charset="-122"/>
                <a:cs typeface="Times New Roman" panose="02020603050405020304" pitchFamily="18" charset="0"/>
              </a:rPr>
              <a:t>deammoniation</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 membrane shell, and the individual deviation of the membrane contactor from the average level is within ±3%.</a:t>
            </a:r>
            <a:endParaRPr lang="zh-CN" altLang="en-US" sz="1050" dirty="0"/>
          </a:p>
        </p:txBody>
      </p:sp>
      <p:sp>
        <p:nvSpPr>
          <p:cNvPr id="21" name="文本框 20"/>
          <p:cNvSpPr txBox="1"/>
          <p:nvPr/>
        </p:nvSpPr>
        <p:spPr>
          <a:xfrm>
            <a:off x="4036795" y="3008092"/>
            <a:ext cx="3600450" cy="1753172"/>
          </a:xfrm>
          <a:prstGeom prst="rect">
            <a:avLst/>
          </a:prstGeom>
          <a:noFill/>
        </p:spPr>
        <p:txBody>
          <a:bodyPr wrap="square">
            <a:spAutoFit/>
          </a:bodyPr>
          <a:lstStyle/>
          <a:p>
            <a:pPr>
              <a:lnSpc>
                <a:spcPct val="130000"/>
              </a:lnSpc>
            </a:pPr>
            <a:r>
              <a:rPr lang="en-US" altLang="en-US" sz="1050" b="1" kern="100" dirty="0">
                <a:effectLst/>
                <a:latin typeface="Times New Roman" panose="02020603050405020304" pitchFamily="18" charset="0"/>
                <a:ea typeface="宋体" panose="02010600030101010101" pitchFamily="2" charset="-122"/>
                <a:cs typeface="Times New Roman" panose="02020603050405020304" pitchFamily="18" charset="0"/>
              </a:rPr>
              <a:t>Note: </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The ammonia nitrogen content of the raw water is 2076ppm,  pH=12.18, the raw water temperature is raised to 45℃, and the pH value of the sulfuric acid absorption liquid is maintained below 1. The above test data is the removed racial average level curve of ammonia nitrogen wastewater passing through the </a:t>
            </a:r>
            <a:r>
              <a:rPr lang="en-US" altLang="en-US" sz="1050" kern="100" dirty="0" err="1">
                <a:effectLst/>
                <a:latin typeface="Times New Roman" panose="02020603050405020304" pitchFamily="18" charset="0"/>
                <a:ea typeface="宋体" panose="02010600030101010101" pitchFamily="2" charset="-122"/>
                <a:cs typeface="Times New Roman" panose="02020603050405020304" pitchFamily="18" charset="0"/>
              </a:rPr>
              <a:t>deammoniation</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 membrane lumen side, and the individual deviation of the membrane contactor from the average level is within ±3%.</a:t>
            </a:r>
            <a:endParaRPr lang="zh-CN" altLang="en-US" sz="1050" dirty="0"/>
          </a:p>
        </p:txBody>
      </p:sp>
      <p:sp>
        <p:nvSpPr>
          <p:cNvPr id="4" name="文本框 3"/>
          <p:cNvSpPr txBox="1"/>
          <p:nvPr/>
        </p:nvSpPr>
        <p:spPr>
          <a:xfrm>
            <a:off x="118131" y="8965482"/>
            <a:ext cx="4897678" cy="929640"/>
          </a:xfrm>
          <a:prstGeom prst="rect">
            <a:avLst/>
          </a:prstGeom>
          <a:noFill/>
        </p:spPr>
        <p:txBody>
          <a:bodyPr wrap="square">
            <a:spAutoFit/>
          </a:bodyPr>
          <a:lstStyle/>
          <a:p>
            <a:pPr>
              <a:lnSpc>
                <a:spcPct val="130000"/>
              </a:lnSpc>
            </a:pPr>
            <a:r>
              <a:rPr lang="en-GB"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Company Name</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en-US" sz="1050" dirty="0">
                <a:latin typeface="Times New Roman" panose="02020603050405020304" pitchFamily="18" charset="0"/>
                <a:ea typeface="宋体" panose="02010600030101010101" pitchFamily="2" charset="-122"/>
                <a:cs typeface="Times New Roman" panose="02020603050405020304" pitchFamily="18" charset="0"/>
                <a:sym typeface="+mn-ea"/>
              </a:rPr>
              <a:t>Anhui </a:t>
            </a:r>
            <a:r>
              <a:rPr lang="en-US" altLang="zh-CN" sz="1050" dirty="0">
                <a:latin typeface="Times New Roman" panose="02020603050405020304" pitchFamily="18" charset="0"/>
                <a:ea typeface="宋体" panose="02010600030101010101" pitchFamily="2" charset="-122"/>
                <a:cs typeface="Times New Roman" panose="02020603050405020304" pitchFamily="18" charset="0"/>
                <a:sym typeface="+mn-ea"/>
              </a:rPr>
              <a:t>Cooperate Environmental </a:t>
            </a:r>
            <a:r>
              <a:rPr lang="en-US" altLang="en-US" sz="1050" dirty="0">
                <a:latin typeface="Times New Roman" panose="02020603050405020304" pitchFamily="18" charset="0"/>
                <a:ea typeface="宋体" panose="02010600030101010101" pitchFamily="2" charset="-122"/>
                <a:cs typeface="Times New Roman" panose="02020603050405020304" pitchFamily="18" charset="0"/>
                <a:sym typeface="+mn-ea"/>
              </a:rPr>
              <a:t>Technology Co., Ltd.</a:t>
            </a:r>
            <a:endParaRPr lang="en-US" altLang="en-US" sz="105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US"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Company Address</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1050" dirty="0">
                <a:latin typeface="Times New Roman" panose="02020603050405020304" pitchFamily="18" charset="0"/>
                <a:ea typeface="宋体" panose="02010600030101010101" pitchFamily="2" charset="-122"/>
                <a:cs typeface="Times New Roman" panose="02020603050405020304" pitchFamily="18" charset="0"/>
                <a:sym typeface="+mn-ea"/>
              </a:rPr>
              <a:t> Building 17, </a:t>
            </a:r>
            <a:r>
              <a:rPr lang="en-US" sz="1050" dirty="0" err="1">
                <a:latin typeface="Times New Roman" panose="02020603050405020304" pitchFamily="18" charset="0"/>
                <a:ea typeface="宋体" panose="02010600030101010101" pitchFamily="2" charset="-122"/>
                <a:cs typeface="Times New Roman" panose="02020603050405020304" pitchFamily="18" charset="0"/>
                <a:sym typeface="+mn-ea"/>
              </a:rPr>
              <a:t>Liandong</a:t>
            </a:r>
            <a:r>
              <a:rPr lang="en-US" sz="1050" dirty="0">
                <a:latin typeface="Times New Roman" panose="02020603050405020304" pitchFamily="18" charset="0"/>
                <a:ea typeface="宋体" panose="02010600030101010101" pitchFamily="2" charset="-122"/>
                <a:cs typeface="Times New Roman" panose="02020603050405020304" pitchFamily="18" charset="0"/>
                <a:sym typeface="+mn-ea"/>
              </a:rPr>
              <a:t> U Valley Hefei High-tech International Enterprise Port, No. 2899 </a:t>
            </a:r>
            <a:r>
              <a:rPr lang="en-US" sz="1050" dirty="0" err="1">
                <a:latin typeface="Times New Roman" panose="02020603050405020304" pitchFamily="18" charset="0"/>
                <a:ea typeface="宋体" panose="02010600030101010101" pitchFamily="2" charset="-122"/>
                <a:cs typeface="Times New Roman" panose="02020603050405020304" pitchFamily="18" charset="0"/>
                <a:sym typeface="+mn-ea"/>
              </a:rPr>
              <a:t>Kongquetai</a:t>
            </a:r>
            <a:r>
              <a:rPr lang="en-US" sz="1050" dirty="0">
                <a:latin typeface="Times New Roman" panose="02020603050405020304" pitchFamily="18" charset="0"/>
                <a:ea typeface="宋体" panose="02010600030101010101" pitchFamily="2" charset="-122"/>
                <a:cs typeface="Times New Roman" panose="02020603050405020304" pitchFamily="18" charset="0"/>
                <a:sym typeface="+mn-ea"/>
              </a:rPr>
              <a:t> Road, Hefei High-tech Zone, Hefei, China</a:t>
            </a:r>
            <a:endParaRPr lang="en-US" sz="105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GB"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Please visit our website</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1050" dirty="0">
                <a:latin typeface="Times New Roman" panose="02020603050405020304" pitchFamily="18" charset="0"/>
                <a:ea typeface="宋体" panose="02010600030101010101" pitchFamily="2" charset="-122"/>
                <a:cs typeface="Times New Roman" panose="02020603050405020304" pitchFamily="18" charset="0"/>
                <a:sym typeface="+mn-ea"/>
              </a:rPr>
              <a:t>www.coopmem.com</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图表 1"/>
          <p:cNvGraphicFramePr/>
          <p:nvPr/>
        </p:nvGraphicFramePr>
        <p:xfrm>
          <a:off x="57232" y="841539"/>
          <a:ext cx="3562083" cy="21372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3940360" y="841539"/>
          <a:ext cx="3562083" cy="2137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2531</Words>
  <Application>WPS 演示</Application>
  <PresentationFormat>自定义</PresentationFormat>
  <Paragraphs>89</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Calibri</vt:lpstr>
      <vt:lpstr>微软雅黑</vt:lpstr>
      <vt:lpstr>Arial Unicode MS</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打工呱</cp:lastModifiedBy>
  <cp:revision>110</cp:revision>
  <dcterms:created xsi:type="dcterms:W3CDTF">2011-01-21T15:00:00Z</dcterms:created>
  <dcterms:modified xsi:type="dcterms:W3CDTF">2026-05-15T06:11:22Z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2052-12.1.0.26375</vt:lpwstr>
  </property>
</Properties>
</file>