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6"/>
  </p:handoutMasterIdLst>
  <p:sldIdLst>
    <p:sldId id="256" r:id="rId3"/>
    <p:sldId id="257" r:id="rId4"/>
  </p:sldIdLst>
  <p:sldSz cx="7559675" cy="10259695"/>
  <p:notesSz cx="6858000" cy="9144000"/>
  <p:custDataLst>
    <p:tags r:id="rId10"/>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2" userDrawn="1">
          <p15:clr>
            <a:srgbClr val="A4A3A4"/>
          </p15:clr>
        </p15:guide>
        <p15:guide id="2" pos="4626" userDrawn="1">
          <p15:clr>
            <a:srgbClr val="A4A3A4"/>
          </p15:clr>
        </p15:guide>
        <p15:guide id="3" orient="horz" pos="3772" userDrawn="1">
          <p15:clr>
            <a:srgbClr val="A4A3A4"/>
          </p15:clr>
        </p15:guide>
        <p15:guide id="4" orient="horz" pos="1178" userDrawn="1">
          <p15:clr>
            <a:srgbClr val="A4A3A4"/>
          </p15:clr>
        </p15:guide>
        <p15:guide id="5" pos="147" userDrawn="1">
          <p15:clr>
            <a:srgbClr val="A4A3A4"/>
          </p15:clr>
        </p15:guide>
        <p15:guide id="6" pos="2472" userDrawn="1">
          <p15:clr>
            <a:srgbClr val="A4A3A4"/>
          </p15:clr>
        </p15:guide>
        <p15:guide id="7" pos="138" userDrawn="1">
          <p15:clr>
            <a:srgbClr val="A4A3A4"/>
          </p15:clr>
        </p15:guide>
        <p15:guide id="8" pos="2258" userDrawn="1">
          <p15:clr>
            <a:srgbClr val="A4A3A4"/>
          </p15:clr>
        </p15:guide>
        <p15:guide id="11" pos="23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1548" y="-780"/>
      </p:cViewPr>
      <p:guideLst>
        <p:guide orient="horz" pos="982"/>
        <p:guide pos="4626"/>
        <p:guide orient="horz" pos="3772"/>
        <p:guide orient="horz" pos="1178"/>
        <p:guide pos="147"/>
        <p:guide pos="2472"/>
        <p:guide pos="138"/>
        <p:guide pos="2258"/>
        <p:guide pos="23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ongGuan\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ongGuan\Desktop\&#33073;&#27688;&#33180;&#27969;&#37327;&#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Sheet1!$B$5</c:f>
              <c:strCache>
                <c:ptCount val="1"/>
                <c:pt idx="0">
                  <c:v>Y</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Sheet1!$A$6:$A$9</c:f>
              <c:numCache>
                <c:formatCode>General</c:formatCode>
                <c:ptCount val="4"/>
                <c:pt idx="0">
                  <c:v>10</c:v>
                </c:pt>
                <c:pt idx="1">
                  <c:v>15</c:v>
                </c:pt>
                <c:pt idx="2">
                  <c:v>20</c:v>
                </c:pt>
                <c:pt idx="3">
                  <c:v>25</c:v>
                </c:pt>
              </c:numCache>
            </c:numRef>
          </c:xVal>
          <c:yVal>
            <c:numRef>
              <c:f>Sheet1!$B$6:$B$9</c:f>
              <c:numCache>
                <c:formatCode>General</c:formatCode>
                <c:ptCount val="4"/>
                <c:pt idx="0">
                  <c:v>84</c:v>
                </c:pt>
                <c:pt idx="1">
                  <c:v>73</c:v>
                </c:pt>
                <c:pt idx="2">
                  <c:v>64</c:v>
                </c:pt>
                <c:pt idx="3">
                  <c:v>55</c:v>
                </c:pt>
              </c:numCache>
            </c:numRef>
          </c:yVal>
          <c:smooth val="1"/>
        </c:ser>
        <c:dLbls>
          <c:showLegendKey val="0"/>
          <c:showVal val="1"/>
          <c:showCatName val="0"/>
          <c:showSerName val="0"/>
          <c:showPercent val="0"/>
          <c:showBubbleSize val="0"/>
        </c:dLbls>
        <c:axId val="1596465855"/>
        <c:axId val="1596466335"/>
      </c:scatterChart>
      <c:valAx>
        <c:axId val="1596465855"/>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6335"/>
        <c:crosses val="autoZero"/>
        <c:crossBetween val="midCat"/>
      </c:valAx>
      <c:valAx>
        <c:axId val="1596466335"/>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5855"/>
        <c:crosses val="autoZero"/>
        <c:crossBetween val="midCat"/>
      </c:valAx>
      <c:spPr>
        <a:noFill/>
        <a:ln>
          <a:noFill/>
        </a:ln>
        <a:effectLst/>
      </c:spPr>
    </c:plotArea>
    <c:plotVisOnly val="1"/>
    <c:dispBlanksAs val="gap"/>
    <c:showDLblsOverMax val="0"/>
    <c:extLst>
      <c:ext uri="{0b15fc19-7d7d-44ad-8c2d-2c3a37ce22c3}">
        <chartProps xmlns="https://web.wps.cn/et/2018/main" chartId="{e2b82487-4b32-4efa-b1d4-f89d4888aa84}"/>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Sheet1!$M$3</c:f>
              <c:strCache>
                <c:ptCount val="1"/>
                <c:pt idx="0">
                  <c:v>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Sheet1!$L$4:$L$7</c:f>
              <c:numCache>
                <c:formatCode>General</c:formatCode>
                <c:ptCount val="4"/>
                <c:pt idx="0">
                  <c:v>10</c:v>
                </c:pt>
                <c:pt idx="1">
                  <c:v>15</c:v>
                </c:pt>
                <c:pt idx="2">
                  <c:v>20</c:v>
                </c:pt>
                <c:pt idx="3">
                  <c:v>25</c:v>
                </c:pt>
              </c:numCache>
            </c:numRef>
          </c:xVal>
          <c:yVal>
            <c:numRef>
              <c:f>Sheet1!$M$4:$M$7</c:f>
              <c:numCache>
                <c:formatCode>General</c:formatCode>
                <c:ptCount val="4"/>
                <c:pt idx="0">
                  <c:v>92</c:v>
                </c:pt>
                <c:pt idx="1">
                  <c:v>81</c:v>
                </c:pt>
                <c:pt idx="2">
                  <c:v>71</c:v>
                </c:pt>
                <c:pt idx="3">
                  <c:v>61</c:v>
                </c:pt>
              </c:numCache>
            </c:numRef>
          </c:yVal>
          <c:smooth val="1"/>
        </c:ser>
        <c:dLbls>
          <c:showLegendKey val="0"/>
          <c:showVal val="1"/>
          <c:showCatName val="0"/>
          <c:showSerName val="0"/>
          <c:showPercent val="0"/>
          <c:showBubbleSize val="0"/>
        </c:dLbls>
        <c:axId val="1595258223"/>
        <c:axId val="1595258703"/>
      </c:scatterChart>
      <c:valAx>
        <c:axId val="1595258223"/>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703"/>
        <c:crosses val="autoZero"/>
        <c:crossBetween val="midCat"/>
      </c:valAx>
      <c:valAx>
        <c:axId val="159525870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223"/>
        <c:crosses val="autoZero"/>
        <c:crossBetween val="midCat"/>
      </c:valAx>
      <c:spPr>
        <a:noFill/>
        <a:ln>
          <a:noFill/>
        </a:ln>
        <a:effectLst/>
      </c:spPr>
    </c:plotArea>
    <c:plotVisOnly val="1"/>
    <c:dispBlanksAs val="gap"/>
    <c:showDLblsOverMax val="0"/>
    <c:extLst>
      <c:ext uri="{0b15fc19-7d7d-44ad-8c2d-2c3a37ce22c3}">
        <chartProps xmlns="https://web.wps.cn/et/2018/main" chartId="{942f16c9-140c-420f-b1bc-a00206a6ba98}"/>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1042546"/>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59"/>
          <p:cNvSpPr txBox="1"/>
          <p:nvPr/>
        </p:nvSpPr>
        <p:spPr>
          <a:xfrm>
            <a:off x="4310859" y="1558664"/>
            <a:ext cx="2823536" cy="184150"/>
          </a:xfrm>
          <a:prstGeom prst="rect">
            <a:avLst/>
          </a:prstGeom>
          <a:noFill/>
        </p:spPr>
        <p:txBody>
          <a:bodyPr wrap="square" lIns="0" tIns="0" rIns="0" bIns="0" rtlCol="0">
            <a:spAutoFit/>
          </a:bodyPr>
          <a:lstStyle/>
          <a:p>
            <a:pPr>
              <a:lnSpc>
                <a:spcPct val="100000"/>
              </a:lnSpc>
            </a:pP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PTFE-</a:t>
            </a:r>
            <a:r>
              <a:rPr lang="en-US"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TMCS</a:t>
            </a: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t>
            </a:r>
            <a:r>
              <a:rPr lang="en-US" altLang="en-GB"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X</a:t>
            </a: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60 </a:t>
            </a:r>
            <a:r>
              <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Membrane </a:t>
            </a:r>
            <a:r>
              <a:rPr lang="en-US"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Contactor </a:t>
            </a:r>
            <a:endPar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159" y="2533704"/>
            <a:ext cx="3612718" cy="2764026"/>
          </a:xfrm>
          <a:prstGeom prst="rect">
            <a:avLst/>
          </a:prstGeom>
          <a:noFill/>
        </p:spPr>
        <p:txBody>
          <a:bodyPr wrap="square">
            <a:spAutoFit/>
          </a:bodyPr>
          <a:lstStyle/>
          <a:p>
            <a:pPr>
              <a:lnSpc>
                <a:spcPct val="150000"/>
              </a:lnSpc>
              <a:defRPr/>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Features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nd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dvantages</a:t>
            </a:r>
            <a:endParaRPr kumimoji="0" lang="en-US" altLang="zh-CN" sz="1200" b="1" i="0" u="none" strike="noStrike" kern="1200" cap="none" spc="-8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Efficient removal of ammonia nitrogen-</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Operates at near-normal pressure with low energy consumption and minimal operating costs</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zh-CN" sz="1050" dirty="0">
                <a:latin typeface="Times New Roman" panose="02020603050405020304" pitchFamily="18" charset="0"/>
                <a:cs typeface="Times New Roman" panose="02020603050405020304" pitchFamily="18" charset="0"/>
              </a:rPr>
              <a:t>P</a:t>
            </a:r>
            <a:r>
              <a:rPr lang="en-US" altLang="en-US" sz="1050" dirty="0">
                <a:latin typeface="Times New Roman" panose="02020603050405020304" pitchFamily="18" charset="0"/>
                <a:cs typeface="Times New Roman" panose="02020603050405020304" pitchFamily="18" charset="0"/>
              </a:rPr>
              <a:t>roviding corrosion resistance, high resistance to strong acids and alkalis, high-temperature resistance, strong hydrophobicity, and a long service life</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Possesses uniform pores and a narrow pore size distribution to prevent concentration polarization and scaling</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Membrane fibers are woven to increase contact area and ensure stable water output. </a:t>
            </a:r>
            <a:endParaRPr kumimoji="0" lang="en-US" altLang="zh-CN" sz="1050" b="0" i="0" u="none" strike="noStrike" kern="1200" cap="none" spc="-120" normalizeH="0" baseline="0" noProof="0" dirty="0">
              <a:ln>
                <a:noFill/>
              </a:ln>
              <a:solidFill>
                <a:srgbClr val="221815"/>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18159" y="1371892"/>
            <a:ext cx="3548502" cy="1217295"/>
          </a:xfrm>
          <a:prstGeom prst="rect">
            <a:avLst/>
          </a:prstGeom>
          <a:noFill/>
        </p:spPr>
        <p:txBody>
          <a:bodyPr wrap="square">
            <a:spAutoFit/>
          </a:bodyPr>
          <a:lstStyle/>
          <a:p>
            <a:pPr marL="0" marR="0" lvl="0" indent="0" algn="l" defTabSz="914400" rtl="0" eaLnBrk="1" fontAlgn="auto" latinLnBrk="0" hangingPunct="1">
              <a:lnSpc>
                <a:spcPct val="216000"/>
              </a:lnSpc>
              <a:spcBef>
                <a:spcPts val="0"/>
              </a:spcBef>
              <a:spcAft>
                <a:spcPts val="0"/>
              </a:spcAft>
              <a:buClrTx/>
              <a:buSzTx/>
              <a:buFontTx/>
              <a:buNone/>
              <a:defRPr/>
            </a:pPr>
            <a:r>
              <a:rPr kumimoji="0" lang="en-GB" altLang="en-US" sz="1200" b="1" i="0" u="none" strike="noStrike" kern="1200" cap="none" spc="55"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Product d</a:t>
            </a:r>
            <a:r>
              <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escription</a:t>
            </a:r>
            <a:endPar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rtl="0" eaLnBrk="1" fontAlgn="auto" latinLnBrk="0" hangingPunct="0">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Co</a:t>
            </a: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operate has developed a membrane contactor using PTFE hollow fiber membrane for efficient and cost-effective ammonia nitrogen removal.</a:t>
            </a:r>
            <a:endParaRPr kumimoji="0" lang="en-GB" altLang="en-US"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endParaRPr>
          </a:p>
        </p:txBody>
      </p:sp>
      <p:sp>
        <p:nvSpPr>
          <p:cNvPr id="49" name="TextBox 62"/>
          <p:cNvSpPr txBox="1"/>
          <p:nvPr/>
        </p:nvSpPr>
        <p:spPr>
          <a:xfrm>
            <a:off x="220017" y="5691739"/>
            <a:ext cx="2104442"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200" b="1"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5" name="表格 54"/>
          <p:cNvGraphicFramePr>
            <a:graphicFrameLocks noGrp="1"/>
          </p:cNvGraphicFramePr>
          <p:nvPr/>
        </p:nvGraphicFramePr>
        <p:xfrm>
          <a:off x="233540" y="5988095"/>
          <a:ext cx="3383642" cy="1157736"/>
        </p:xfrm>
        <a:graphic>
          <a:graphicData uri="http://schemas.openxmlformats.org/drawingml/2006/table">
            <a:tbl>
              <a:tblPr/>
              <a:tblGrid>
                <a:gridCol w="1691821"/>
                <a:gridCol w="1691821"/>
              </a:tblGrid>
              <a:tr h="236161">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Components</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shell</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UPVC</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Membrane</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PTFE</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Sealing ring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EODM</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13092">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Potting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Epoxy resin</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2" name="表格 61"/>
          <p:cNvGraphicFramePr>
            <a:graphicFrameLocks noGrp="1"/>
          </p:cNvGraphicFramePr>
          <p:nvPr/>
        </p:nvGraphicFramePr>
        <p:xfrm>
          <a:off x="233541" y="7553876"/>
          <a:ext cx="3350690" cy="2303280"/>
        </p:xfrm>
        <a:graphic>
          <a:graphicData uri="http://schemas.openxmlformats.org/drawingml/2006/table">
            <a:tbl>
              <a:tblPr/>
              <a:tblGrid>
                <a:gridCol w="1722319"/>
                <a:gridCol w="1628371"/>
              </a:tblGrid>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area</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en-GB" sz="1050" dirty="0">
                          <a:latin typeface="Times New Roman" panose="02020603050405020304" pitchFamily="18" charset="0"/>
                          <a:ea typeface="+mn-ea"/>
                          <a:cs typeface="Times New Roman" panose="02020603050405020304" pitchFamily="18" charset="0"/>
                        </a:rPr>
                        <a:t>120 </a:t>
                      </a:r>
                      <a:r>
                        <a:rPr lang="en-GB" altLang="zh-CN" sz="1050" dirty="0">
                          <a:latin typeface="Times New Roman" panose="02020603050405020304" pitchFamily="18" charset="0"/>
                          <a:ea typeface="+mn-ea"/>
                          <a:cs typeface="Times New Roman" panose="02020603050405020304" pitchFamily="18" charset="0"/>
                        </a:rPr>
                        <a:t>m²</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pore size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0.1μm​</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flow</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en-GB" sz="1050" dirty="0">
                          <a:latin typeface="Times New Roman" panose="02020603050405020304" pitchFamily="18" charset="0"/>
                          <a:ea typeface="+mn-ea"/>
                          <a:cs typeface="Times New Roman" panose="02020603050405020304" pitchFamily="18" charset="0"/>
                        </a:rPr>
                        <a:t>127</a:t>
                      </a:r>
                      <a:r>
                        <a:rPr lang="en-GB" altLang="zh-CN" sz="1050" dirty="0">
                          <a:latin typeface="Times New Roman" panose="02020603050405020304" pitchFamily="18" charset="0"/>
                          <a:ea typeface="+mn-ea"/>
                          <a:cs typeface="Times New Roman" panose="02020603050405020304" pitchFamily="18" charset="0"/>
                        </a:rPr>
                        <a:t>0L/h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35-45 </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inlet water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050" dirty="0">
                          <a:latin typeface="Times New Roman" panose="02020603050405020304" pitchFamily="18" charset="0"/>
                          <a:ea typeface="+mn-ea"/>
                          <a:cs typeface="Times New Roman" panose="02020603050405020304" pitchFamily="18" charset="0"/>
                        </a:rPr>
                        <a:t>＞</a:t>
                      </a:r>
                      <a:r>
                        <a:rPr lang="en-US" altLang="zh-CN" sz="1050" dirty="0">
                          <a:latin typeface="Times New Roman" panose="02020603050405020304" pitchFamily="18" charset="0"/>
                          <a:ea typeface="+mn-ea"/>
                          <a:cs typeface="Times New Roman" panose="02020603050405020304" pitchFamily="18" charset="0"/>
                        </a:rPr>
                        <a:t>11</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5-45</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Box 62"/>
          <p:cNvSpPr txBox="1"/>
          <p:nvPr/>
        </p:nvSpPr>
        <p:spPr>
          <a:xfrm>
            <a:off x="220017" y="7257521"/>
            <a:ext cx="1873088"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Specification</a:t>
            </a:r>
            <a:endParaRPr lang="zh-CN" altLang="en-US" sz="1200" b="1" spc="5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srcRect t="5403" b="5403"/>
          <a:stretch>
            <a:fillRect/>
          </a:stretch>
        </p:blipFill>
        <p:spPr bwMode="auto">
          <a:xfrm>
            <a:off x="3996534" y="7103773"/>
            <a:ext cx="3275803" cy="21232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4736139" y="5806359"/>
            <a:ext cx="2823536" cy="2123222"/>
          </a:xfrm>
          <a:prstGeom prst="rect">
            <a:avLst/>
          </a:prstGeom>
        </p:spPr>
      </p:pic>
      <p:sp>
        <p:nvSpPr>
          <p:cNvPr id="9" name="TextBox 62"/>
          <p:cNvSpPr txBox="1"/>
          <p:nvPr/>
        </p:nvSpPr>
        <p:spPr>
          <a:xfrm>
            <a:off x="3924300" y="9533991"/>
            <a:ext cx="3558378" cy="323165"/>
          </a:xfrm>
          <a:prstGeom prst="rect">
            <a:avLst/>
          </a:prstGeom>
          <a:noFill/>
        </p:spPr>
        <p:txBody>
          <a:bodyPr wrap="square" lIns="0" tIns="0" rIns="0" bIns="0" rtlCol="0">
            <a:spAutoFit/>
          </a:bodyPr>
          <a:lstStyle/>
          <a:p>
            <a:pPr marL="0" algn="ctr">
              <a:lnSpc>
                <a:spcPct val="100000"/>
              </a:lnSpc>
            </a:pP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Membrane </a:t>
            </a: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3D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drawing and</a:t>
            </a:r>
            <a:endParaRPr lang="en-US"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a:p>
            <a:pPr marL="0" algn="ctr">
              <a:lnSpc>
                <a:spcPct val="100000"/>
              </a:lnSpc>
            </a:pP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3000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times electron microscope image of the inner surface</a:t>
            </a:r>
            <a:endParaRPr lang="zh-CN" altLang="en-US" sz="1050"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a:srcRect b="51139"/>
          <a:stretch>
            <a:fillRect/>
          </a:stretch>
        </p:blipFill>
        <p:spPr>
          <a:xfrm rot="16200000">
            <a:off x="2738363" y="2988200"/>
            <a:ext cx="5476480" cy="2140674"/>
          </a:xfrm>
          <a:prstGeom prst="rect">
            <a:avLst/>
          </a:prstGeom>
        </p:spPr>
      </p:pic>
      <p:pic>
        <p:nvPicPr>
          <p:cNvPr id="2" name="图片 1" descr="科博瑞LOGO无中文"/>
          <p:cNvPicPr>
            <a:picLocks noChangeAspect="1"/>
          </p:cNvPicPr>
          <p:nvPr/>
        </p:nvPicPr>
        <p:blipFill>
          <a:blip r:embed="rId4"/>
          <a:stretch>
            <a:fillRect/>
          </a:stretch>
        </p:blipFill>
        <p:spPr>
          <a:xfrm>
            <a:off x="233680" y="45720"/>
            <a:ext cx="2096135" cy="12642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0851" y="5148321"/>
            <a:ext cx="7017999" cy="1044004"/>
          </a:xfrm>
          <a:prstGeom prst="rect">
            <a:avLst/>
          </a:prstGeom>
          <a:noFill/>
        </p:spPr>
        <p:txBody>
          <a:bodyPr wrap="square">
            <a:spAutoFit/>
          </a:bodyPr>
          <a:lstStyle/>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Removal of ammonia nitrogen from ternary precursor and semiconductor wastewater.</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zh-CN" sz="1200" spc="-5"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hemical, pharmaceutical, pesticide, metallurgy, municipal sewage, and landfill leachate.</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Extraction of bromine from seawater, concentrated seawater, underground brine, chemical feed liquid, etc.</a:t>
            </a:r>
            <a:endParaRPr lang="en-GB"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8390" y="4871322"/>
            <a:ext cx="2084429" cy="276999"/>
          </a:xfrm>
          <a:prstGeom prst="rect">
            <a:avLst/>
          </a:prstGeom>
          <a:noFill/>
        </p:spPr>
        <p:txBody>
          <a:bodyPr wrap="square">
            <a:spAutoFit/>
          </a:bodyPr>
          <a:lstStyle/>
          <a:p>
            <a:r>
              <a:rPr lang="en-GB" altLang="en-US" sz="1200" b="1" spc="7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en-US" sz="1200" b="1"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37912" y="6298557"/>
            <a:ext cx="7283851" cy="1906134"/>
            <a:chOff x="179388" y="6166491"/>
            <a:chExt cx="7283851" cy="1906134"/>
          </a:xfrm>
        </p:grpSpPr>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37" y="6195873"/>
              <a:ext cx="2405954" cy="1876752"/>
            </a:xfrm>
            <a:prstGeom prst="rect">
              <a:avLst/>
            </a:prstGeom>
            <a:noFill/>
            <a:ln>
              <a:noFill/>
            </a:ln>
          </p:spPr>
        </p:pic>
        <p:pic>
          <p:nvPicPr>
            <p:cNvPr id="24" name="图片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85" y="6195873"/>
              <a:ext cx="2405954" cy="1876752"/>
            </a:xfrm>
            <a:prstGeom prst="rect">
              <a:avLst/>
            </a:prstGeom>
            <a:noFill/>
            <a:ln>
              <a:noFill/>
            </a:ln>
          </p:spPr>
        </p:pic>
        <p:pic>
          <p:nvPicPr>
            <p:cNvPr id="3" name="图片 2"/>
            <p:cNvPicPr/>
            <p:nvPr/>
          </p:nvPicPr>
          <p:blipFill>
            <a:blip r:embed="rId5"/>
            <a:stretch>
              <a:fillRect/>
            </a:stretch>
          </p:blipFill>
          <p:spPr>
            <a:xfrm>
              <a:off x="179388" y="6166491"/>
              <a:ext cx="2405954" cy="1876752"/>
            </a:xfrm>
            <a:prstGeom prst="rect">
              <a:avLst/>
            </a:prstGeom>
          </p:spPr>
        </p:pic>
      </p:grpSp>
      <p:sp>
        <p:nvSpPr>
          <p:cNvPr id="9" name="文本框 8"/>
          <p:cNvSpPr txBox="1"/>
          <p:nvPr/>
        </p:nvSpPr>
        <p:spPr>
          <a:xfrm>
            <a:off x="96436" y="3021029"/>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shell, and the individual deviation of the membrane contactor from the average level is within ±3%.</a:t>
            </a:r>
            <a:endParaRPr lang="zh-CN" altLang="en-US" sz="1050" dirty="0"/>
          </a:p>
        </p:txBody>
      </p:sp>
      <p:sp>
        <p:nvSpPr>
          <p:cNvPr id="21" name="文本框 20"/>
          <p:cNvSpPr txBox="1"/>
          <p:nvPr/>
        </p:nvSpPr>
        <p:spPr>
          <a:xfrm>
            <a:off x="4036795" y="3008092"/>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lumen side, and the individual deviation of the membrane contactor from the average level is within ±3%.</a:t>
            </a:r>
            <a:endParaRPr lang="zh-CN" altLang="en-US" sz="1050" dirty="0"/>
          </a:p>
        </p:txBody>
      </p:sp>
      <p:sp>
        <p:nvSpPr>
          <p:cNvPr id="4" name="文本框 3"/>
          <p:cNvSpPr txBox="1"/>
          <p:nvPr/>
        </p:nvSpPr>
        <p:spPr>
          <a:xfrm>
            <a:off x="118131" y="8965482"/>
            <a:ext cx="4897678" cy="929640"/>
          </a:xfrm>
          <a:prstGeom prst="rect">
            <a:avLst/>
          </a:prstGeom>
          <a:noFill/>
        </p:spPr>
        <p:txBody>
          <a:bodyPr wrap="square">
            <a:spAutoFit/>
          </a:bodyPr>
          <a:lstStyle/>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Company Name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en-US" sz="1050" dirty="0">
                <a:latin typeface="Times New Roman" panose="02020603050405020304" pitchFamily="18" charset="0"/>
                <a:ea typeface="宋体" panose="02010600030101010101" pitchFamily="2" charset="-122"/>
                <a:cs typeface="Times New Roman" panose="02020603050405020304" pitchFamily="18" charset="0"/>
                <a:sym typeface="+mn-ea"/>
              </a:rPr>
              <a:t>Anhui </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 Environmental </a:t>
            </a:r>
            <a:r>
              <a:rPr lang="en-US" altLang="en-US" sz="1050" dirty="0">
                <a:latin typeface="Times New Roman" panose="02020603050405020304" pitchFamily="18" charset="0"/>
                <a:ea typeface="宋体" panose="02010600030101010101" pitchFamily="2" charset="-122"/>
                <a:cs typeface="Times New Roman" panose="02020603050405020304" pitchFamily="18" charset="0"/>
                <a:sym typeface="+mn-ea"/>
              </a:rPr>
              <a:t>Technology Co., Ltd.</a:t>
            </a:r>
            <a:endParaRPr lang="en-US" alt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Company Address</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Building 17, </a:t>
            </a:r>
            <a:r>
              <a:rPr lang="en-US" sz="1050" dirty="0" err="1">
                <a:latin typeface="Times New Roman" panose="02020603050405020304" pitchFamily="18" charset="0"/>
                <a:ea typeface="宋体" panose="02010600030101010101" pitchFamily="2" charset="-122"/>
                <a:cs typeface="Times New Roman" panose="02020603050405020304" pitchFamily="18" charset="0"/>
                <a:sym typeface="+mn-ea"/>
              </a:rPr>
              <a:t>Liandong</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U Valley Hefei High-tech International Enterprise Port, No. 2899 </a:t>
            </a:r>
            <a:r>
              <a:rPr lang="en-US" sz="1050" dirty="0" err="1">
                <a:latin typeface="Times New Roman" panose="02020603050405020304" pitchFamily="18" charset="0"/>
                <a:ea typeface="宋体" panose="02010600030101010101" pitchFamily="2" charset="-122"/>
                <a:cs typeface="Times New Roman" panose="02020603050405020304" pitchFamily="18" charset="0"/>
                <a:sym typeface="+mn-ea"/>
              </a:rPr>
              <a:t>Kongquetai</a:t>
            </a:r>
            <a:r>
              <a:rPr lang="en-US" sz="1050" dirty="0">
                <a:latin typeface="Times New Roman" panose="02020603050405020304" pitchFamily="18" charset="0"/>
                <a:ea typeface="宋体" panose="02010600030101010101" pitchFamily="2" charset="-122"/>
                <a:cs typeface="Times New Roman" panose="02020603050405020304" pitchFamily="18" charset="0"/>
                <a:sym typeface="+mn-ea"/>
              </a:rPr>
              <a:t> Road, Hefei High-tech Zone, Hefei, China</a:t>
            </a:r>
            <a:endParaRPr 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Please visit our website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www.coopmem.com</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图表 1"/>
          <p:cNvGraphicFramePr/>
          <p:nvPr/>
        </p:nvGraphicFramePr>
        <p:xfrm>
          <a:off x="57232" y="841539"/>
          <a:ext cx="3562083" cy="21372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3940360" y="841539"/>
          <a:ext cx="3562083" cy="2137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2532</Words>
  <Application>WPS 演示</Application>
  <PresentationFormat>自定义</PresentationFormat>
  <Paragraphs>89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Calibri</vt:lpstr>
      <vt:lpstr>微软雅黑</vt:lpstr>
      <vt:lpstr>Arial Unicode MS</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111</cp:revision>
  <dcterms:created xsi:type="dcterms:W3CDTF">2011-01-21T15:00:00Z</dcterms:created>
  <dcterms:modified xsi:type="dcterms:W3CDTF">2026-05-15T06:06:09Z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D0D396DB785844DC9F674E72A75D139D_13</vt:lpwstr>
  </property>
  <property fmtid="{D5CDD505-2E9C-101B-9397-08002B2CF9AE}" pid="3" name="KSOProductBuildVer">
    <vt:lpwstr>2052-12.1.0.26375</vt:lpwstr>
  </property>
</Properties>
</file>