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
  </p:notesMasterIdLst>
  <p:handoutMasterIdLst>
    <p:handoutMasterId r:id="rId6"/>
  </p:handoutMasterIdLst>
  <p:sldIdLst>
    <p:sldId id="256" r:id="rId3"/>
    <p:sldId id="257" r:id="rId4"/>
  </p:sldIdLst>
  <p:sldSz cx="7559675" cy="10259695"/>
  <p:notesSz cx="6858000" cy="9144000"/>
  <p:custDataLst>
    <p:tags r:id="rId1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09" userDrawn="1">
          <p15:clr>
            <a:srgbClr val="A4A3A4"/>
          </p15:clr>
        </p15:guide>
        <p15:guide id="2" pos="232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EAB"/>
    <a:srgbClr val="E1E2E4"/>
    <a:srgbClr val="D6D7D9"/>
    <a:srgbClr val="DADBDD"/>
    <a:srgbClr val="E5ECF5"/>
    <a:srgbClr val="FFFFFF"/>
    <a:srgbClr val="3A648D"/>
    <a:srgbClr val="64BAE9"/>
    <a:srgbClr val="6ABCEC"/>
    <a:srgbClr val="A3D5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showGuides="1">
      <p:cViewPr varScale="1">
        <p:scale>
          <a:sx n="74" d="100"/>
          <a:sy n="74" d="100"/>
        </p:scale>
        <p:origin x="2166" y="66"/>
      </p:cViewPr>
      <p:guideLst>
        <p:guide orient="horz" pos="909"/>
        <p:guide pos="232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tableStyles" Target="tableStyles.xml"/><Relationship Id="rId8" Type="http://schemas.openxmlformats.org/officeDocument/2006/relationships/viewProps" Target="viewProps.xml"/><Relationship Id="rId7" Type="http://schemas.openxmlformats.org/officeDocument/2006/relationships/presProps" Target="presProps.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0" Type="http://schemas.openxmlformats.org/officeDocument/2006/relationships/tags" Target="tags/tag2.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D3385B-F90B-48C0-9E99-EF97C0A1EBF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2292350" y="1143000"/>
            <a:ext cx="22733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718510-E9CC-4592-8FCE-CBEAF2FAB729}"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7A56DD26-32A4-2A43-990A-6F7E5E73786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AF604-6CBA-6F4A-A6F6-26E48A4D0EE4}"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7A56DD26-32A4-2A43-990A-6F7E5E73786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AF604-6CBA-6F4A-A6F6-26E48A4D0EE4}"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7A56DD26-32A4-2A43-990A-6F7E5E73786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AF604-6CBA-6F4A-A6F6-26E48A4D0EE4}"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7A56DD26-32A4-2A43-990A-6F7E5E73786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AF604-6CBA-6F4A-A6F6-26E48A4D0EE4}"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7A56DD26-32A4-2A43-990A-6F7E5E73786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AF604-6CBA-6F4A-A6F6-26E48A4D0EE4}"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7A56DD26-32A4-2A43-990A-6F7E5E73786E}"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6AF604-6CBA-6F4A-A6F6-26E48A4D0EE4}"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7A56DD26-32A4-2A43-990A-6F7E5E73786E}"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6AF604-6CBA-6F4A-A6F6-26E48A4D0EE4}"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7A56DD26-32A4-2A43-990A-6F7E5E73786E}"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6AF604-6CBA-6F4A-A6F6-26E48A4D0EE4}"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6DD26-32A4-2A43-990A-6F7E5E73786E}"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6AF604-6CBA-6F4A-A6F6-26E48A4D0EE4}"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7A56DD26-32A4-2A43-990A-6F7E5E73786E}"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6AF604-6CBA-6F4A-A6F6-26E48A4D0EE4}"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7A56DD26-32A4-2A43-990A-6F7E5E73786E}"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6AF604-6CBA-6F4A-A6F6-26E48A4D0EE4}"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56DD26-32A4-2A43-990A-6F7E5E73786E}"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6AF604-6CBA-6F4A-A6F6-26E48A4D0EE4}"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image" Target="../media/image10.png"/><Relationship Id="rId7" Type="http://schemas.openxmlformats.org/officeDocument/2006/relationships/image" Target="../media/image9.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hyperlink" Target="http://www.scinanomem.com/" TargetMode="External"/><Relationship Id="rId10" Type="http://schemas.openxmlformats.org/officeDocument/2006/relationships/slideLayout" Target="../slideLayouts/slideLayout1.xml"/><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
          <p:cNvSpPr/>
          <p:nvPr/>
        </p:nvSpPr>
        <p:spPr>
          <a:xfrm>
            <a:off x="-14732" y="864746"/>
            <a:ext cx="3566011" cy="45719"/>
          </a:xfrm>
          <a:custGeom>
            <a:avLst/>
            <a:gdLst>
              <a:gd name="connsiteX0" fmla="*/ 9525 w 1268056"/>
              <a:gd name="connsiteY0" fmla="*/ 9525 h 19050"/>
              <a:gd name="connsiteX1" fmla="*/ 1258531 w 1268056"/>
              <a:gd name="connsiteY1" fmla="*/ 9525 h 19050"/>
            </a:gdLst>
            <a:ahLst/>
            <a:cxnLst>
              <a:cxn ang="0">
                <a:pos x="connsiteX0" y="connsiteY0"/>
              </a:cxn>
              <a:cxn ang="0">
                <a:pos x="connsiteX1" y="connsiteY1"/>
              </a:cxn>
            </a:cxnLst>
            <a:rect l="l" t="t" r="r" b="b"/>
            <a:pathLst>
              <a:path w="1268056" h="19050">
                <a:moveTo>
                  <a:pt x="9525" y="9525"/>
                </a:moveTo>
                <a:lnTo>
                  <a:pt x="1258531" y="9525"/>
                </a:lnTo>
              </a:path>
            </a:pathLst>
          </a:custGeom>
          <a:ln w="28575">
            <a:solidFill>
              <a:srgbClr val="0054A6">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9" name="TextBox 59"/>
          <p:cNvSpPr txBox="1"/>
          <p:nvPr/>
        </p:nvSpPr>
        <p:spPr>
          <a:xfrm>
            <a:off x="4139781" y="1197578"/>
            <a:ext cx="2954383" cy="492125"/>
          </a:xfrm>
          <a:prstGeom prst="rect">
            <a:avLst/>
          </a:prstGeom>
          <a:noFill/>
        </p:spPr>
        <p:txBody>
          <a:bodyPr wrap="square" lIns="0" tIns="0" rIns="0" bIns="0" rtlCol="0">
            <a:spAutoFit/>
          </a:bodyPr>
          <a:lstStyle/>
          <a:p>
            <a:pPr>
              <a:lnSpc>
                <a:spcPct val="100000"/>
              </a:lnSpc>
            </a:pPr>
            <a:r>
              <a:rPr lang="en-US" altLang="zh-CN" sz="1600" b="1" kern="1600" dirty="0">
                <a:solidFill>
                  <a:srgbClr val="0054A6"/>
                </a:solidFill>
                <a:latin typeface="Times New Roman" panose="02020603050405020304" pitchFamily="18" charset="0"/>
                <a:ea typeface="宋体" panose="02010600030101010101" pitchFamily="2" charset="-122"/>
                <a:cs typeface="Times New Roman" panose="02020603050405020304" pitchFamily="18" charset="0"/>
              </a:rPr>
              <a:t>14X28</a:t>
            </a:r>
            <a:endParaRPr lang="en-US" altLang="zh-CN" sz="1600" b="1" kern="1600" dirty="0">
              <a:solidFill>
                <a:srgbClr val="0054A6"/>
              </a:solidFill>
              <a:latin typeface="Times New Roman" panose="02020603050405020304" pitchFamily="18" charset="0"/>
              <a:ea typeface="宋体" panose="02010600030101010101" pitchFamily="2" charset="-122"/>
              <a:cs typeface="Times New Roman" panose="02020603050405020304" pitchFamily="18" charset="0"/>
            </a:endParaRPr>
          </a:p>
          <a:p>
            <a:pPr>
              <a:lnSpc>
                <a:spcPct val="100000"/>
              </a:lnSpc>
            </a:pPr>
            <a:r>
              <a:rPr lang="en-US" altLang="zh-CN" sz="1600" b="1" kern="1600" dirty="0">
                <a:solidFill>
                  <a:srgbClr val="0054A6"/>
                </a:solidFill>
                <a:latin typeface="Times New Roman" panose="02020603050405020304" pitchFamily="18" charset="0"/>
                <a:ea typeface="宋体" panose="02010600030101010101" pitchFamily="2" charset="-122"/>
                <a:cs typeface="Times New Roman" panose="02020603050405020304" pitchFamily="18" charset="0"/>
              </a:rPr>
              <a:t>Degassing Membrane Contactor</a:t>
            </a:r>
            <a:endParaRPr lang="zh-CN" altLang="en-US" sz="1600" b="1" kern="1600" dirty="0">
              <a:solidFill>
                <a:srgbClr val="0054A6"/>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6" name="矩形 5"/>
          <p:cNvSpPr/>
          <p:nvPr/>
        </p:nvSpPr>
        <p:spPr>
          <a:xfrm>
            <a:off x="2679700" y="0"/>
            <a:ext cx="4879975" cy="668162"/>
          </a:xfrm>
          <a:prstGeom prst="rect">
            <a:avLst/>
          </a:prstGeom>
          <a:solidFill>
            <a:srgbClr val="005EAB"/>
          </a:solidFill>
          <a:ln>
            <a:solidFill>
              <a:srgbClr val="005EA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227330" y="2919095"/>
            <a:ext cx="3515360" cy="2214880"/>
          </a:xfrm>
          <a:prstGeom prst="rect">
            <a:avLst/>
          </a:prstGeom>
          <a:noFill/>
        </p:spPr>
        <p:txBody>
          <a:bodyPr wrap="square">
            <a:spAutoFit/>
          </a:bodyPr>
          <a:lstStyle/>
          <a:p>
            <a:pPr>
              <a:lnSpc>
                <a:spcPct val="150000"/>
              </a:lnSpc>
              <a:buClr>
                <a:srgbClr val="005EAB"/>
              </a:buClr>
              <a:buSzPct val="50000"/>
              <a:defRPr/>
            </a:pPr>
            <a:r>
              <a:rPr lang="en-US" altLang="zh-CN" sz="1200" b="1" spc="60" dirty="0">
                <a:solidFill>
                  <a:srgbClr val="005EAB"/>
                </a:solidFill>
                <a:latin typeface="Times New Roman" panose="02020603050405020304" pitchFamily="18" charset="0"/>
                <a:ea typeface="宋体" panose="02010600030101010101" pitchFamily="2" charset="-122"/>
                <a:cs typeface="Times New Roman" panose="02020603050405020304" pitchFamily="18" charset="0"/>
              </a:rPr>
              <a:t>Features and Advantages</a:t>
            </a:r>
            <a:endParaRPr kumimoji="0" lang="en-US" altLang="zh-CN" sz="1200" b="1" i="0" u="none" strike="noStrike" kern="1200" cap="none" spc="-80" normalizeH="0" baseline="0" noProof="0" dirty="0">
              <a:ln>
                <a:noFill/>
              </a:ln>
              <a:solidFill>
                <a:srgbClr val="005EAB"/>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R="0" lvl="0" indent="0" algn="l" defTabSz="914400" rtl="0" eaLnBrk="1" fontAlgn="auto" latinLnBrk="0" hangingPunct="1">
              <a:lnSpc>
                <a:spcPct val="150000"/>
              </a:lnSpc>
              <a:spcBef>
                <a:spcPts val="0"/>
              </a:spcBef>
              <a:spcAft>
                <a:spcPts val="0"/>
              </a:spcAft>
              <a:buClr>
                <a:srgbClr val="005EAB"/>
              </a:buClr>
              <a:buSzPct val="50000"/>
              <a:buFont typeface="Wingdings" panose="05000000000000000000" pitchFamily="2" charset="2"/>
              <a:buNone/>
              <a:defRPr/>
            </a:pPr>
            <a:r>
              <a:rPr kumimoji="0" lang="en-US" altLang="zh-CN" sz="1000" b="1" i="0" u="none" strike="noStrike" kern="1200" cap="none" normalizeH="0" baseline="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rPr>
              <a:t>1.Weaving layout -</a:t>
            </a:r>
            <a:r>
              <a:rPr kumimoji="0" lang="en-US" altLang="zh-CN" sz="1000" i="0" u="none" strike="noStrike" kern="1200" cap="none" normalizeH="0" baseline="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rPr>
              <a:t>Hydrophobic PP hollow fibers are woven into an array and wound around a central tube.</a:t>
            </a:r>
            <a:endParaRPr kumimoji="0" lang="en-US" altLang="zh-CN" sz="1000" i="0" u="none" strike="noStrike" kern="1200" cap="none" normalizeH="0" baseline="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R="0" lvl="0" indent="0" algn="l" defTabSz="914400" rtl="0" eaLnBrk="1" fontAlgn="auto" latinLnBrk="0" hangingPunct="1">
              <a:lnSpc>
                <a:spcPct val="150000"/>
              </a:lnSpc>
              <a:spcBef>
                <a:spcPts val="0"/>
              </a:spcBef>
              <a:spcAft>
                <a:spcPts val="0"/>
              </a:spcAft>
              <a:buClr>
                <a:srgbClr val="005EAB"/>
              </a:buClr>
              <a:buSzPct val="50000"/>
              <a:buFont typeface="Wingdings" panose="05000000000000000000" pitchFamily="2" charset="2"/>
              <a:buNone/>
              <a:defRPr/>
            </a:pPr>
            <a:r>
              <a:rPr kumimoji="0" lang="en-US" altLang="zh-CN" sz="1000" b="1" i="0" u="none" strike="noStrike" kern="1200" cap="none" normalizeH="0" baseline="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rPr>
              <a:t>2.Flow-guide design</a:t>
            </a:r>
            <a:r>
              <a:rPr kumimoji="0" lang="en-US" altLang="zh-CN" sz="1000" i="0" u="none" strike="noStrike" kern="1200" cap="none" normalizeH="0" baseline="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rPr>
              <a:t> – Internal tube and baffles create vertical cross-flow (vs. parallel flow) for enhanced mass transfer.</a:t>
            </a:r>
            <a:endParaRPr kumimoji="0" lang="en-US" altLang="zh-CN" sz="1000" i="0" u="none" strike="noStrike" kern="1200" cap="none" normalizeH="0" baseline="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R="0" lvl="0" indent="0" algn="l" defTabSz="914400" rtl="0" eaLnBrk="1" fontAlgn="auto" latinLnBrk="0" hangingPunct="1">
              <a:lnSpc>
                <a:spcPct val="150000"/>
              </a:lnSpc>
              <a:spcBef>
                <a:spcPts val="0"/>
              </a:spcBef>
              <a:spcAft>
                <a:spcPts val="0"/>
              </a:spcAft>
              <a:buClr>
                <a:srgbClr val="005EAB"/>
              </a:buClr>
              <a:buSzPct val="50000"/>
              <a:buFont typeface="Wingdings" panose="05000000000000000000" pitchFamily="2" charset="2"/>
              <a:buNone/>
              <a:defRPr/>
            </a:pPr>
            <a:r>
              <a:rPr kumimoji="0" lang="en-US" altLang="zh-CN" sz="1000" b="1" i="0" u="none" strike="noStrike" kern="1200" cap="none" normalizeH="0" baseline="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rPr>
              <a:t>3.Removal efficiency –</a:t>
            </a:r>
            <a:r>
              <a:rPr kumimoji="0" lang="en-US" altLang="zh-CN" sz="1000" i="0" u="none" strike="noStrike" kern="1200" cap="none" normalizeH="0" baseline="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rPr>
              <a:t> DO ≤1 ppb, CO₂ ≤1 ppm, NH₃ ≤1 ppm.</a:t>
            </a:r>
            <a:endParaRPr kumimoji="0" lang="en-US" altLang="zh-CN" sz="1000" i="0" u="none" strike="noStrike" kern="1200" cap="none" normalizeH="0" baseline="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R="0" lvl="0" indent="0" algn="l" defTabSz="914400" rtl="0" eaLnBrk="1" fontAlgn="auto" latinLnBrk="0" hangingPunct="1">
              <a:lnSpc>
                <a:spcPct val="150000"/>
              </a:lnSpc>
              <a:spcBef>
                <a:spcPts val="0"/>
              </a:spcBef>
              <a:spcAft>
                <a:spcPts val="0"/>
              </a:spcAft>
              <a:buClr>
                <a:srgbClr val="005EAB"/>
              </a:buClr>
              <a:buSzPct val="50000"/>
              <a:buFont typeface="Wingdings" panose="05000000000000000000" pitchFamily="2" charset="2"/>
              <a:buNone/>
              <a:defRPr/>
            </a:pPr>
            <a:r>
              <a:rPr kumimoji="0" lang="en-US" altLang="zh-CN" sz="1000" b="1" i="0" u="none" strike="noStrike" kern="1200" cap="none" normalizeH="0" baseline="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rPr>
              <a:t>4.Long service life –</a:t>
            </a:r>
            <a:r>
              <a:rPr kumimoji="0" lang="en-US" altLang="zh-CN" sz="1000" i="0" u="none" strike="noStrike" kern="1200" cap="none" normalizeH="0" baseline="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rPr>
              <a:t> Woven array fixes filament spacing, resists impact, eliminates breakage and compression; uniform hydrophobic modification maintains performance over time.</a:t>
            </a:r>
            <a:endParaRPr kumimoji="0" lang="en-US" altLang="zh-CN" sz="1000" i="0" u="none" strike="noStrike" kern="1200" cap="none" normalizeH="0" baseline="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23" name="文本框 22"/>
          <p:cNvSpPr txBox="1"/>
          <p:nvPr/>
        </p:nvSpPr>
        <p:spPr>
          <a:xfrm>
            <a:off x="220980" y="988695"/>
            <a:ext cx="3522345" cy="2005330"/>
          </a:xfrm>
          <a:prstGeom prst="rect">
            <a:avLst/>
          </a:prstGeom>
          <a:noFill/>
        </p:spPr>
        <p:txBody>
          <a:bodyPr wrap="square">
            <a:noAutofit/>
          </a:bodyPr>
          <a:lstStyle/>
          <a:p>
            <a:pPr>
              <a:lnSpc>
                <a:spcPct val="150000"/>
              </a:lnSpc>
              <a:defRPr/>
            </a:pPr>
            <a:r>
              <a:rPr kumimoji="0" lang="en-US" altLang="zh-CN" sz="1200" b="1" i="0" u="none" strike="noStrike" kern="1200" cap="none" spc="55" normalizeH="0" baseline="0" noProof="0" dirty="0">
                <a:ln>
                  <a:noFill/>
                </a:ln>
                <a:solidFill>
                  <a:srgbClr val="005EAB"/>
                </a:solidFill>
                <a:effectLst/>
                <a:uLnTx/>
                <a:uFillTx/>
                <a:latin typeface="Times New Roman" panose="02020603050405020304" pitchFamily="18" charset="0"/>
                <a:ea typeface="宋体" panose="02010600030101010101" pitchFamily="2" charset="-122"/>
                <a:cs typeface="Times New Roman" panose="02020603050405020304" pitchFamily="18" charset="0"/>
              </a:rPr>
              <a:t>Product Description</a:t>
            </a:r>
            <a:endParaRPr kumimoji="0" lang="en-US" altLang="zh-CN" sz="1200" b="1" i="0" u="none" strike="noStrike" kern="1200" cap="none" spc="0" normalizeH="0" noProof="0" dirty="0">
              <a:ln>
                <a:noFill/>
              </a:ln>
              <a:solidFill>
                <a:srgbClr val="221815"/>
              </a:solidFill>
              <a:effectLst/>
              <a:uLnTx/>
              <a:uFillTx/>
              <a:latin typeface="Times New Roman" panose="02020603050405020304" pitchFamily="18" charset="0"/>
              <a:cs typeface="Times New Roman" panose="02020603050405020304" pitchFamily="18" charset="0"/>
            </a:endParaRPr>
          </a:p>
          <a:p>
            <a:pPr marL="0" marR="0" lvl="0" algn="l" defTabSz="914400" rtl="0" eaLnBrk="1" fontAlgn="auto" latinLnBrk="0" hangingPunct="1">
              <a:lnSpc>
                <a:spcPct val="150000"/>
              </a:lnSpc>
              <a:spcBef>
                <a:spcPts val="0"/>
              </a:spcBef>
              <a:spcAft>
                <a:spcPts val="0"/>
              </a:spcAft>
              <a:buClr>
                <a:srgbClr val="005EAB"/>
              </a:buClr>
              <a:buSzPct val="50000"/>
              <a:buFont typeface="Wingdings" panose="05000000000000000000" pitchFamily="2" charset="2"/>
              <a:buNone/>
              <a:defRPr/>
            </a:pPr>
            <a:r>
              <a:rPr kumimoji="0" lang="en-US" altLang="zh-CN" sz="1000" i="0" u="none" strike="noStrike" kern="1200" cap="none" spc="0" normalizeH="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rPr>
              <a:t>The membrane contactor is a diffusion‑based separation device that removes dissolved gases (CO₂, O₂, NH₃) from liquids. Its hydrophobically modified hollow‑fiber membranes contain micropores that are permeable to gas but impermeable to water. Under vacuum or sweep‑gas negative pressure, dissolved gases pass through the pores into the fiber lumen and are continuously removed, thereby achieving efficient liquid degassing.</a:t>
            </a:r>
            <a:endParaRPr kumimoji="0" lang="en-US" altLang="zh-CN" sz="1000" i="0" u="none" strike="noStrike" kern="1200" cap="none" spc="0" normalizeH="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49" name="TextBox 62"/>
          <p:cNvSpPr txBox="1"/>
          <p:nvPr/>
        </p:nvSpPr>
        <p:spPr>
          <a:xfrm>
            <a:off x="307161" y="5195023"/>
            <a:ext cx="2074089" cy="184150"/>
          </a:xfrm>
          <a:prstGeom prst="rect">
            <a:avLst/>
          </a:prstGeom>
          <a:noFill/>
        </p:spPr>
        <p:txBody>
          <a:bodyPr wrap="square" lIns="0" tIns="0" rIns="0" bIns="0" rtlCol="0">
            <a:spAutoFit/>
          </a:bodyPr>
          <a:lstStyle/>
          <a:p>
            <a:pPr marL="0">
              <a:lnSpc>
                <a:spcPct val="100000"/>
              </a:lnSpc>
            </a:pPr>
            <a:r>
              <a:rPr lang="en-US" altLang="zh-CN" sz="1200" b="1" spc="50" dirty="0">
                <a:solidFill>
                  <a:srgbClr val="0054A6"/>
                </a:solidFill>
                <a:latin typeface="Times New Roman" panose="02020603050405020304" pitchFamily="18" charset="0"/>
                <a:ea typeface="宋体" panose="02010600030101010101" pitchFamily="2" charset="-122"/>
                <a:cs typeface="Times New Roman" panose="02020603050405020304" pitchFamily="18" charset="0"/>
              </a:rPr>
              <a:t>Membrane Parameter</a:t>
            </a:r>
            <a:endParaRPr lang="en-US" altLang="zh-CN" sz="1200" b="1" spc="50" dirty="0">
              <a:solidFill>
                <a:srgbClr val="0054A6"/>
              </a:solidFill>
              <a:latin typeface="Times New Roman" panose="02020603050405020304" pitchFamily="18" charset="0"/>
              <a:ea typeface="宋体" panose="02010600030101010101" pitchFamily="2" charset="-122"/>
              <a:cs typeface="Times New Roman" panose="02020603050405020304" pitchFamily="18" charset="0"/>
            </a:endParaRPr>
          </a:p>
        </p:txBody>
      </p:sp>
      <p:graphicFrame>
        <p:nvGraphicFramePr>
          <p:cNvPr id="55" name="表格 54"/>
          <p:cNvGraphicFramePr>
            <a:graphicFrameLocks noGrp="1"/>
          </p:cNvGraphicFramePr>
          <p:nvPr/>
        </p:nvGraphicFramePr>
        <p:xfrm>
          <a:off x="298270" y="5393323"/>
          <a:ext cx="3364865" cy="1797050"/>
        </p:xfrm>
        <a:graphic>
          <a:graphicData uri="http://schemas.openxmlformats.org/drawingml/2006/table">
            <a:tbl>
              <a:tblPr/>
              <a:tblGrid>
                <a:gridCol w="1682364"/>
                <a:gridCol w="1682364"/>
              </a:tblGrid>
              <a:tr h="236161">
                <a:tc>
                  <a:txBody>
                    <a:bodyPr/>
                    <a:lstStyle/>
                    <a:p>
                      <a:pPr algn="l">
                        <a:buClrTx/>
                        <a:buSzTx/>
                        <a:buFontTx/>
                      </a:pPr>
                      <a:r>
                        <a:rPr lang="en-US" altLang="zh-CN" sz="1000" b="1" dirty="0">
                          <a:latin typeface="Times New Roman" panose="02020603050405020304" pitchFamily="18" charset="0"/>
                          <a:ea typeface="宋体" panose="02010600030101010101" pitchFamily="2" charset="-122"/>
                          <a:cs typeface="Times New Roman" panose="02020603050405020304" pitchFamily="18" charset="0"/>
                        </a:rPr>
                        <a:t>Model</a:t>
                      </a:r>
                      <a:endParaRPr lang="en-US" altLang="zh-CN" sz="1000" b="1" dirty="0">
                        <a:latin typeface="Times New Roman" panose="02020603050405020304" pitchFamily="18" charset="0"/>
                        <a:ea typeface="宋体" panose="02010600030101010101" pitchFamily="2" charset="-122"/>
                        <a:cs typeface="Times New Roman" panose="02020603050405020304" pitchFamily="18" charset="0"/>
                      </a:endParaRPr>
                    </a:p>
                  </a:txBody>
                  <a:tcPr marL="16028" marR="16028" marT="8014" marB="8014" anchor="ctr">
                    <a:lnL w="9525" cmpd="sng">
                      <a:noFill/>
                      <a:prstDash val="solid"/>
                    </a:lnL>
                    <a:lnR w="9525" cap="flat" cmpd="sng" algn="ctr">
                      <a:noFill/>
                      <a:prstDash val="solid"/>
                      <a:round/>
                      <a:headEnd type="none" w="med" len="med"/>
                      <a:tailEnd type="none" w="med" len="med"/>
                    </a:lnR>
                    <a:lnT w="9525" cap="flat" cmpd="sng" algn="ctr">
                      <a:solidFill>
                        <a:srgbClr val="3A648D"/>
                      </a:solidFill>
                      <a:prstDash val="solid"/>
                      <a:round/>
                      <a:headEnd type="none" w="med" len="med"/>
                      <a:tailEnd type="none" w="med" len="med"/>
                    </a:lnT>
                    <a:lnB w="9525" cap="flat" cmpd="sng" algn="ctr">
                      <a:solidFill>
                        <a:srgbClr val="3A648D"/>
                      </a:solidFill>
                      <a:prstDash val="solid"/>
                      <a:round/>
                      <a:headEnd type="none" w="med" len="med"/>
                      <a:tailEnd type="none" w="med" len="med"/>
                    </a:lnB>
                    <a:lnTlToBr w="12700" cmpd="sng">
                      <a:noFill/>
                      <a:prstDash val="solid"/>
                    </a:lnTlToBr>
                    <a:lnBlToTr w="12700" cmpd="sng">
                      <a:noFill/>
                      <a:prstDash val="solid"/>
                    </a:lnBlToTr>
                    <a:solidFill>
                      <a:srgbClr val="E5ECF5"/>
                    </a:solidFill>
                  </a:tcPr>
                </a:tc>
                <a:tc>
                  <a:txBody>
                    <a:bodyPr/>
                    <a:lstStyle/>
                    <a:p>
                      <a:pPr algn="l"/>
                      <a:r>
                        <a:rPr lang="en-US" altLang="zh-CN" sz="1000">
                          <a:solidFill>
                            <a:srgbClr val="000000"/>
                          </a:solidFill>
                          <a:effectLst/>
                          <a:latin typeface="Times New Roman" panose="02020603050405020304" pitchFamily="18" charset="0"/>
                          <a:cs typeface="Times New Roman" panose="02020603050405020304" pitchFamily="18" charset="0"/>
                          <a:sym typeface="+mn-ea"/>
                        </a:rPr>
                        <a:t>14</a:t>
                      </a:r>
                      <a:r>
                        <a:rPr lang="zh-CN" sz="1000">
                          <a:solidFill>
                            <a:srgbClr val="000000"/>
                          </a:solidFill>
                          <a:effectLst/>
                          <a:latin typeface="Times New Roman" panose="02020603050405020304" pitchFamily="18" charset="0"/>
                          <a:cs typeface="Times New Roman" panose="02020603050405020304" pitchFamily="18" charset="0"/>
                          <a:sym typeface="+mn-ea"/>
                        </a:rPr>
                        <a:t>X</a:t>
                      </a:r>
                      <a:r>
                        <a:rPr lang="en-US" altLang="zh-CN" sz="1000">
                          <a:solidFill>
                            <a:srgbClr val="000000"/>
                          </a:solidFill>
                          <a:effectLst/>
                          <a:latin typeface="Times New Roman" panose="02020603050405020304" pitchFamily="18" charset="0"/>
                          <a:cs typeface="Times New Roman" panose="02020603050405020304" pitchFamily="18" charset="0"/>
                          <a:sym typeface="+mn-ea"/>
                        </a:rPr>
                        <a:t>28</a:t>
                      </a:r>
                      <a:endParaRPr lang="en-US" altLang="zh-CN" sz="1000" b="1"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sym typeface="+mn-ea"/>
                      </a:endParaRPr>
                    </a:p>
                  </a:txBody>
                  <a:tcPr marL="16028" marR="16028" marT="8014" marB="8014" anchor="ctr">
                    <a:lnL w="9525" cap="flat" cmpd="sng" algn="ctr">
                      <a:noFill/>
                      <a:prstDash val="solid"/>
                      <a:round/>
                      <a:headEnd type="none" w="med" len="med"/>
                      <a:tailEnd type="none" w="med" len="med"/>
                    </a:lnL>
                    <a:lnR w="9525" cmpd="sng">
                      <a:noFill/>
                      <a:prstDash val="solid"/>
                    </a:lnR>
                    <a:lnT w="9525" cap="flat" cmpd="sng" algn="ctr">
                      <a:solidFill>
                        <a:srgbClr val="3A648D"/>
                      </a:solidFill>
                      <a:prstDash val="solid"/>
                      <a:round/>
                      <a:headEnd type="none" w="med" len="med"/>
                      <a:tailEnd type="none" w="med" len="med"/>
                    </a:lnT>
                    <a:lnB w="9525" cap="flat" cmpd="sng" algn="ctr">
                      <a:solidFill>
                        <a:srgbClr val="3A648D"/>
                      </a:solidFill>
                      <a:prstDash val="solid"/>
                      <a:round/>
                      <a:headEnd type="none" w="med" len="med"/>
                      <a:tailEnd type="none" w="med" len="med"/>
                    </a:lnB>
                    <a:lnTlToBr w="12700" cmpd="sng">
                      <a:noFill/>
                      <a:prstDash val="solid"/>
                    </a:lnTlToBr>
                    <a:lnBlToTr w="12700" cmpd="sng">
                      <a:noFill/>
                      <a:prstDash val="solid"/>
                    </a:lnBlToTr>
                  </a:tcPr>
                </a:tc>
              </a:tr>
              <a:tr h="236161">
                <a:tc>
                  <a:txBody>
                    <a:bodyPr/>
                    <a:lstStyle/>
                    <a:p>
                      <a:pPr marL="0" marR="0" algn="l">
                        <a:lnSpc>
                          <a:spcPct val="100000"/>
                        </a:lnSpc>
                        <a:spcBef>
                          <a:spcPts val="0"/>
                        </a:spcBef>
                        <a:buClrTx/>
                        <a:buSzTx/>
                        <a:buFontTx/>
                        <a:buNone/>
                      </a:pPr>
                      <a:r>
                        <a:rPr lang="en-US" altLang="zh-CN" sz="1000" b="1" dirty="0">
                          <a:latin typeface="Times New Roman" panose="02020603050405020304" pitchFamily="18" charset="0"/>
                          <a:ea typeface="宋体" panose="02010600030101010101" pitchFamily="2" charset="-122"/>
                          <a:cs typeface="Times New Roman" panose="02020603050405020304" pitchFamily="18" charset="0"/>
                          <a:sym typeface="+mn-ea"/>
                        </a:rPr>
                        <a:t>Membrane Material</a:t>
                      </a:r>
                      <a:endParaRPr lang="en-US" altLang="zh-CN" sz="1000" b="1" dirty="0">
                        <a:latin typeface="Times New Roman" panose="02020603050405020304" pitchFamily="18" charset="0"/>
                        <a:ea typeface="宋体" panose="02010600030101010101" pitchFamily="2" charset="-122"/>
                        <a:cs typeface="Times New Roman" panose="02020603050405020304" pitchFamily="18" charset="0"/>
                      </a:endParaRPr>
                    </a:p>
                  </a:txBody>
                  <a:tcPr marL="16028" marR="16028" marT="8014" marB="8014" anchor="ctr">
                    <a:lnL w="9525" cmpd="sng">
                      <a:noFill/>
                      <a:prstDash val="solid"/>
                    </a:lnL>
                    <a:lnR w="9525" cap="flat" cmpd="sng" algn="ctr">
                      <a:noFill/>
                      <a:prstDash val="solid"/>
                      <a:round/>
                      <a:headEnd type="none" w="med" len="med"/>
                      <a:tailEnd type="none" w="med" len="med"/>
                    </a:lnR>
                    <a:lnT w="9525" cap="flat" cmpd="sng" algn="ctr">
                      <a:solidFill>
                        <a:srgbClr val="3A648D"/>
                      </a:solidFill>
                      <a:prstDash val="solid"/>
                      <a:round/>
                      <a:headEnd type="none" w="med" len="med"/>
                      <a:tailEnd type="none" w="med" len="med"/>
                    </a:lnT>
                    <a:lnB w="9525" cap="flat" cmpd="sng" algn="ctr">
                      <a:solidFill>
                        <a:srgbClr val="3A648D"/>
                      </a:solidFill>
                      <a:prstDash val="solid"/>
                      <a:round/>
                      <a:headEnd type="none" w="med" len="med"/>
                      <a:tailEnd type="none" w="med" len="med"/>
                    </a:lnB>
                    <a:lnTlToBr w="12700" cmpd="sng">
                      <a:noFill/>
                      <a:prstDash val="solid"/>
                    </a:lnTlToBr>
                    <a:lnBlToTr w="12700" cmpd="sng">
                      <a:noFill/>
                      <a:prstDash val="solid"/>
                    </a:lnBlToTr>
                    <a:solidFill>
                      <a:srgbClr val="E5ECF5"/>
                    </a:solidFill>
                  </a:tcPr>
                </a:tc>
                <a:tc>
                  <a:txBody>
                    <a:bodyPr/>
                    <a:lstStyle/>
                    <a:p>
                      <a:pPr marL="0" marR="0" algn="l">
                        <a:lnSpc>
                          <a:spcPts val="1400"/>
                        </a:lnSpc>
                        <a:spcBef>
                          <a:spcPts val="0"/>
                        </a:spcBef>
                        <a:spcAft>
                          <a:spcPts val="0"/>
                        </a:spcAft>
                        <a:buNone/>
                      </a:pPr>
                      <a:r>
                        <a:rPr lang="zh-CN" sz="1000" dirty="0">
                          <a:solidFill>
                            <a:srgbClr val="000000"/>
                          </a:solidFill>
                          <a:effectLst/>
                          <a:latin typeface="Times New Roman" panose="02020603050405020304" pitchFamily="18" charset="0"/>
                          <a:cs typeface="Times New Roman" panose="02020603050405020304" pitchFamily="18" charset="0"/>
                          <a:sym typeface="+mn-ea"/>
                        </a:rPr>
                        <a:t>PP</a:t>
                      </a:r>
                      <a:endParaRPr lang="zh-CN" altLang="en-US" sz="1000" dirty="0">
                        <a:latin typeface="Times New Roman" panose="02020603050405020304" pitchFamily="18" charset="0"/>
                        <a:ea typeface="宋体" panose="02010600030101010101" pitchFamily="2" charset="-122"/>
                        <a:cs typeface="Times New Roman" panose="02020603050405020304" pitchFamily="18" charset="0"/>
                      </a:endParaRPr>
                    </a:p>
                  </a:txBody>
                  <a:tcPr marL="16028" marR="16028" marT="8014" marB="8014" anchor="ctr">
                    <a:lnL w="9525" cap="flat" cmpd="sng" algn="ctr">
                      <a:noFill/>
                      <a:prstDash val="solid"/>
                      <a:round/>
                      <a:headEnd type="none" w="med" len="med"/>
                      <a:tailEnd type="none" w="med" len="med"/>
                    </a:lnL>
                    <a:lnR w="9525" cmpd="sng">
                      <a:noFill/>
                      <a:prstDash val="solid"/>
                    </a:lnR>
                    <a:lnT w="9525" cap="flat" cmpd="sng" algn="ctr">
                      <a:solidFill>
                        <a:srgbClr val="3A648D"/>
                      </a:solidFill>
                      <a:prstDash val="solid"/>
                      <a:round/>
                      <a:headEnd type="none" w="med" len="med"/>
                      <a:tailEnd type="none" w="med" len="med"/>
                    </a:lnT>
                    <a:lnB w="9525" cap="flat" cmpd="sng" algn="ctr">
                      <a:solidFill>
                        <a:srgbClr val="3A648D"/>
                      </a:solidFill>
                      <a:prstDash val="solid"/>
                      <a:round/>
                      <a:headEnd type="none" w="med" len="med"/>
                      <a:tailEnd type="none" w="med" len="med"/>
                    </a:lnB>
                    <a:lnTlToBr w="12700" cmpd="sng">
                      <a:noFill/>
                      <a:prstDash val="solid"/>
                    </a:lnTlToBr>
                    <a:lnBlToTr w="12700" cmpd="sng">
                      <a:noFill/>
                      <a:prstDash val="solid"/>
                    </a:lnBlToTr>
                  </a:tcPr>
                </a:tc>
              </a:tr>
              <a:tr h="236161">
                <a:tc>
                  <a:txBody>
                    <a:bodyPr/>
                    <a:lstStyle/>
                    <a:p>
                      <a:pPr marL="0" marR="0" algn="l">
                        <a:lnSpc>
                          <a:spcPct val="100000"/>
                        </a:lnSpc>
                        <a:spcBef>
                          <a:spcPts val="0"/>
                        </a:spcBef>
                        <a:buClrTx/>
                        <a:buSzTx/>
                        <a:buFontTx/>
                        <a:buNone/>
                      </a:pPr>
                      <a:r>
                        <a:rPr lang="en-US" altLang="zh-CN" sz="1000" b="1" dirty="0">
                          <a:latin typeface="Times New Roman" panose="02020603050405020304" pitchFamily="18" charset="0"/>
                          <a:ea typeface="宋体" panose="02010600030101010101" pitchFamily="2" charset="-122"/>
                          <a:cs typeface="Times New Roman" panose="02020603050405020304" pitchFamily="18" charset="0"/>
                          <a:sym typeface="+mn-ea"/>
                        </a:rPr>
                        <a:t>Housing Material</a:t>
                      </a:r>
                      <a:endParaRPr lang="en-US" altLang="zh-CN" sz="1000" b="1" dirty="0">
                        <a:latin typeface="Times New Roman" panose="02020603050405020304" pitchFamily="18" charset="0"/>
                        <a:ea typeface="宋体" panose="02010600030101010101" pitchFamily="2" charset="-122"/>
                        <a:cs typeface="Times New Roman" panose="02020603050405020304" pitchFamily="18" charset="0"/>
                      </a:endParaRPr>
                    </a:p>
                  </a:txBody>
                  <a:tcPr marL="16028" marR="16028" marT="8014" marB="8014" anchor="ctr">
                    <a:lnL w="9525" cmpd="sng">
                      <a:noFill/>
                      <a:prstDash val="solid"/>
                    </a:lnL>
                    <a:lnR w="9525" cap="flat" cmpd="sng" algn="ctr">
                      <a:noFill/>
                      <a:prstDash val="solid"/>
                      <a:round/>
                      <a:headEnd type="none" w="med" len="med"/>
                      <a:tailEnd type="none" w="med" len="med"/>
                    </a:lnR>
                    <a:lnT w="9525" cap="flat" cmpd="sng" algn="ctr">
                      <a:solidFill>
                        <a:srgbClr val="3A648D"/>
                      </a:solidFill>
                      <a:prstDash val="solid"/>
                      <a:round/>
                      <a:headEnd type="none" w="med" len="med"/>
                      <a:tailEnd type="none" w="med" len="med"/>
                    </a:lnT>
                    <a:lnB w="9525" cap="flat" cmpd="sng" algn="ctr">
                      <a:solidFill>
                        <a:srgbClr val="3A648D"/>
                      </a:solidFill>
                      <a:prstDash val="solid"/>
                      <a:round/>
                      <a:headEnd type="none" w="med" len="med"/>
                      <a:tailEnd type="none" w="med" len="med"/>
                    </a:lnB>
                    <a:lnTlToBr w="12700" cmpd="sng">
                      <a:noFill/>
                      <a:prstDash val="solid"/>
                    </a:lnTlToBr>
                    <a:lnBlToTr w="12700" cmpd="sng">
                      <a:noFill/>
                      <a:prstDash val="solid"/>
                    </a:lnBlToTr>
                    <a:solidFill>
                      <a:srgbClr val="E5ECF5"/>
                    </a:solidFill>
                  </a:tcPr>
                </a:tc>
                <a:tc>
                  <a:txBody>
                    <a:bodyPr/>
                    <a:lstStyle/>
                    <a:p>
                      <a:pPr marL="0" marR="0" algn="l">
                        <a:lnSpc>
                          <a:spcPts val="1400"/>
                        </a:lnSpc>
                        <a:spcBef>
                          <a:spcPts val="0"/>
                        </a:spcBef>
                        <a:spcAft>
                          <a:spcPts val="0"/>
                        </a:spcAft>
                        <a:buNone/>
                      </a:pPr>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PVC</a:t>
                      </a:r>
                      <a:endParaRPr lang="en-US" altLang="zh-CN" sz="1000" dirty="0">
                        <a:latin typeface="Times New Roman" panose="02020603050405020304" pitchFamily="18" charset="0"/>
                        <a:ea typeface="宋体" panose="02010600030101010101" pitchFamily="2" charset="-122"/>
                        <a:cs typeface="Times New Roman" panose="02020603050405020304" pitchFamily="18" charset="0"/>
                      </a:endParaRPr>
                    </a:p>
                  </a:txBody>
                  <a:tcPr marL="16028" marR="16028" marT="8014" marB="8014" anchor="ctr">
                    <a:lnL w="9525" cap="flat" cmpd="sng" algn="ctr">
                      <a:noFill/>
                      <a:prstDash val="solid"/>
                      <a:round/>
                      <a:headEnd type="none" w="med" len="med"/>
                      <a:tailEnd type="none" w="med" len="med"/>
                    </a:lnL>
                    <a:lnR w="9525" cmpd="sng">
                      <a:noFill/>
                      <a:prstDash val="solid"/>
                    </a:lnR>
                    <a:lnT w="9525" cap="flat" cmpd="sng" algn="ctr">
                      <a:solidFill>
                        <a:srgbClr val="3A648D"/>
                      </a:solidFill>
                      <a:prstDash val="solid"/>
                      <a:round/>
                      <a:headEnd type="none" w="med" len="med"/>
                      <a:tailEnd type="none" w="med" len="med"/>
                    </a:lnT>
                    <a:lnB w="9525" cap="flat" cmpd="sng" algn="ctr">
                      <a:solidFill>
                        <a:srgbClr val="3A648D"/>
                      </a:solidFill>
                      <a:prstDash val="solid"/>
                      <a:round/>
                      <a:headEnd type="none" w="med" len="med"/>
                      <a:tailEnd type="none" w="med" len="med"/>
                    </a:lnB>
                    <a:lnTlToBr w="12700" cmpd="sng">
                      <a:noFill/>
                      <a:prstDash val="solid"/>
                    </a:lnTlToBr>
                    <a:lnBlToTr w="12700" cmpd="sng">
                      <a:noFill/>
                      <a:prstDash val="solid"/>
                    </a:lnBlToTr>
                  </a:tcPr>
                </a:tc>
              </a:tr>
              <a:tr h="236161">
                <a:tc>
                  <a:txBody>
                    <a:bodyPr/>
                    <a:lstStyle/>
                    <a:p>
                      <a:pPr marL="0" marR="0" algn="l">
                        <a:lnSpc>
                          <a:spcPct val="100000"/>
                        </a:lnSpc>
                        <a:spcBef>
                          <a:spcPts val="0"/>
                        </a:spcBef>
                        <a:buClrTx/>
                        <a:buSzTx/>
                        <a:buFontTx/>
                        <a:buNone/>
                      </a:pPr>
                      <a:r>
                        <a:rPr lang="en-US" altLang="zh-CN" sz="1000" b="1" dirty="0">
                          <a:latin typeface="Times New Roman" panose="02020603050405020304" pitchFamily="18" charset="0"/>
                          <a:ea typeface="宋体" panose="02010600030101010101" pitchFamily="2" charset="-122"/>
                          <a:cs typeface="Times New Roman" panose="02020603050405020304" pitchFamily="18" charset="0"/>
                        </a:rPr>
                        <a:t>Flow Rate Range</a:t>
                      </a:r>
                      <a:endParaRPr lang="en-US" altLang="zh-CN" sz="1000" b="1" dirty="0">
                        <a:latin typeface="Times New Roman" panose="02020603050405020304" pitchFamily="18" charset="0"/>
                        <a:ea typeface="宋体" panose="02010600030101010101" pitchFamily="2" charset="-122"/>
                        <a:cs typeface="Times New Roman" panose="02020603050405020304" pitchFamily="18" charset="0"/>
                      </a:endParaRPr>
                    </a:p>
                  </a:txBody>
                  <a:tcPr marL="16028" marR="16028" marT="8014" marB="8014" anchor="ctr">
                    <a:lnL w="9525" cmpd="sng">
                      <a:noFill/>
                      <a:prstDash val="solid"/>
                    </a:lnL>
                    <a:lnR w="9525" cap="flat" cmpd="sng" algn="ctr">
                      <a:noFill/>
                      <a:prstDash val="solid"/>
                      <a:round/>
                      <a:headEnd type="none" w="med" len="med"/>
                      <a:tailEnd type="none" w="med" len="med"/>
                    </a:lnR>
                    <a:lnT w="9525" cap="flat" cmpd="sng" algn="ctr">
                      <a:solidFill>
                        <a:srgbClr val="3A648D"/>
                      </a:solidFill>
                      <a:prstDash val="solid"/>
                      <a:round/>
                      <a:headEnd type="none" w="med" len="med"/>
                      <a:tailEnd type="none" w="med" len="med"/>
                    </a:lnT>
                    <a:lnB w="9525" cap="flat" cmpd="sng" algn="ctr">
                      <a:solidFill>
                        <a:srgbClr val="3A648D"/>
                      </a:solidFill>
                      <a:prstDash val="solid"/>
                      <a:round/>
                      <a:headEnd type="none" w="med" len="med"/>
                      <a:tailEnd type="none" w="med" len="med"/>
                    </a:lnB>
                    <a:lnTlToBr w="12700" cmpd="sng">
                      <a:noFill/>
                      <a:prstDash val="solid"/>
                    </a:lnTlToBr>
                    <a:lnBlToTr w="12700" cmpd="sng">
                      <a:noFill/>
                      <a:prstDash val="solid"/>
                    </a:lnBlToTr>
                    <a:solidFill>
                      <a:srgbClr val="E5ECF5"/>
                    </a:solidFill>
                  </a:tcPr>
                </a:tc>
                <a:tc>
                  <a:txBody>
                    <a:bodyPr/>
                    <a:lstStyle/>
                    <a:p>
                      <a:pPr marL="0" marR="0" algn="l">
                        <a:lnSpc>
                          <a:spcPts val="1400"/>
                        </a:lnSpc>
                        <a:spcBef>
                          <a:spcPts val="0"/>
                        </a:spcBef>
                        <a:spcAft>
                          <a:spcPts val="0"/>
                        </a:spcAft>
                        <a:buNone/>
                      </a:pPr>
                      <a:r>
                        <a:rPr lang="en-US" altLang="zh-CN" sz="1000">
                          <a:solidFill>
                            <a:srgbClr val="000000"/>
                          </a:solidFill>
                          <a:effectLst/>
                          <a:latin typeface="Times New Roman" panose="02020603050405020304" pitchFamily="18" charset="0"/>
                          <a:cs typeface="Times New Roman" panose="02020603050405020304" pitchFamily="18" charset="0"/>
                          <a:sym typeface="+mn-ea"/>
                        </a:rPr>
                        <a:t>16</a:t>
                      </a:r>
                      <a:r>
                        <a:rPr lang="zh-CN" sz="1000">
                          <a:solidFill>
                            <a:srgbClr val="000000"/>
                          </a:solidFill>
                          <a:effectLst/>
                          <a:latin typeface="Times New Roman" panose="02020603050405020304" pitchFamily="18" charset="0"/>
                          <a:cs typeface="Times New Roman" panose="02020603050405020304" pitchFamily="18" charset="0"/>
                          <a:sym typeface="+mn-ea"/>
                        </a:rPr>
                        <a:t>–</a:t>
                      </a:r>
                      <a:r>
                        <a:rPr lang="en-US" altLang="zh-CN" sz="1000">
                          <a:solidFill>
                            <a:srgbClr val="000000"/>
                          </a:solidFill>
                          <a:effectLst/>
                          <a:latin typeface="Times New Roman" panose="02020603050405020304" pitchFamily="18" charset="0"/>
                          <a:cs typeface="Times New Roman" panose="02020603050405020304" pitchFamily="18" charset="0"/>
                          <a:sym typeface="+mn-ea"/>
                        </a:rPr>
                        <a:t>95</a:t>
                      </a:r>
                      <a:r>
                        <a:rPr lang="zh-CN" sz="1000">
                          <a:solidFill>
                            <a:srgbClr val="000000"/>
                          </a:solidFill>
                          <a:effectLst/>
                          <a:latin typeface="Times New Roman" panose="02020603050405020304" pitchFamily="18" charset="0"/>
                          <a:cs typeface="Times New Roman" panose="02020603050405020304" pitchFamily="18" charset="0"/>
                          <a:sym typeface="+mn-ea"/>
                        </a:rPr>
                        <a:t> m³/h</a:t>
                      </a:r>
                      <a:endParaRPr lang="zh-CN" altLang="en-US" sz="1000" dirty="0">
                        <a:latin typeface="Times New Roman" panose="02020603050405020304" pitchFamily="18" charset="0"/>
                        <a:ea typeface="宋体" panose="02010600030101010101" pitchFamily="2" charset="-122"/>
                        <a:cs typeface="Times New Roman" panose="02020603050405020304" pitchFamily="18" charset="0"/>
                      </a:endParaRPr>
                    </a:p>
                  </a:txBody>
                  <a:tcPr marL="16028" marR="16028" marT="8014" marB="8014" anchor="ctr">
                    <a:lnL w="9525" cap="flat" cmpd="sng" algn="ctr">
                      <a:noFill/>
                      <a:prstDash val="solid"/>
                      <a:round/>
                      <a:headEnd type="none" w="med" len="med"/>
                      <a:tailEnd type="none" w="med" len="med"/>
                    </a:lnL>
                    <a:lnR w="9525" cmpd="sng">
                      <a:noFill/>
                      <a:prstDash val="solid"/>
                    </a:lnR>
                    <a:lnT w="9525" cap="flat" cmpd="sng" algn="ctr">
                      <a:solidFill>
                        <a:srgbClr val="3A648D"/>
                      </a:solidFill>
                      <a:prstDash val="solid"/>
                      <a:round/>
                      <a:headEnd type="none" w="med" len="med"/>
                      <a:tailEnd type="none" w="med" len="med"/>
                    </a:lnT>
                    <a:lnB w="9525" cap="flat" cmpd="sng" algn="ctr">
                      <a:solidFill>
                        <a:srgbClr val="3A648D"/>
                      </a:solidFill>
                      <a:prstDash val="solid"/>
                      <a:round/>
                      <a:headEnd type="none" w="med" len="med"/>
                      <a:tailEnd type="none" w="med" len="med"/>
                    </a:lnB>
                    <a:lnTlToBr w="12700" cmpd="sng">
                      <a:noFill/>
                      <a:prstDash val="solid"/>
                    </a:lnTlToBr>
                    <a:lnBlToTr w="12700" cmpd="sng">
                      <a:noFill/>
                      <a:prstDash val="solid"/>
                    </a:lnBlToTr>
                  </a:tcPr>
                </a:tc>
              </a:tr>
              <a:tr h="213092">
                <a:tc>
                  <a:txBody>
                    <a:bodyPr/>
                    <a:lstStyle/>
                    <a:p>
                      <a:pPr algn="l">
                        <a:buClrTx/>
                        <a:buSzTx/>
                        <a:buFontTx/>
                      </a:pPr>
                      <a:r>
                        <a:rPr lang="en-US" altLang="zh-CN" sz="1000" b="1" dirty="0">
                          <a:latin typeface="Times New Roman" panose="02020603050405020304" pitchFamily="18" charset="0"/>
                          <a:ea typeface="宋体" panose="02010600030101010101" pitchFamily="2" charset="-122"/>
                          <a:cs typeface="Times New Roman" panose="02020603050405020304" pitchFamily="18" charset="0"/>
                        </a:rPr>
                        <a:t>Liquid Side Interface</a:t>
                      </a:r>
                      <a:endParaRPr lang="en-US" altLang="zh-CN" sz="1000" b="1" dirty="0">
                        <a:latin typeface="Times New Roman" panose="02020603050405020304" pitchFamily="18" charset="0"/>
                        <a:ea typeface="宋体" panose="02010600030101010101" pitchFamily="2" charset="-122"/>
                        <a:cs typeface="Times New Roman" panose="02020603050405020304" pitchFamily="18" charset="0"/>
                      </a:endParaRPr>
                    </a:p>
                  </a:txBody>
                  <a:tcPr marL="16028" marR="16028" marT="8014" marB="8014" anchor="ctr">
                    <a:lnL w="9525" cmpd="sng">
                      <a:noFill/>
                      <a:prstDash val="solid"/>
                    </a:lnL>
                    <a:lnR w="9525" cap="flat" cmpd="sng" algn="ctr">
                      <a:noFill/>
                      <a:prstDash val="solid"/>
                      <a:round/>
                      <a:headEnd type="none" w="med" len="med"/>
                      <a:tailEnd type="none" w="med" len="med"/>
                    </a:lnR>
                    <a:lnT w="9525" cap="flat" cmpd="sng" algn="ctr">
                      <a:solidFill>
                        <a:srgbClr val="3A648D"/>
                      </a:solidFill>
                      <a:prstDash val="solid"/>
                      <a:round/>
                      <a:headEnd type="none" w="med" len="med"/>
                      <a:tailEnd type="none" w="med" len="med"/>
                    </a:lnT>
                    <a:lnB w="9525" cap="flat" cmpd="sng" algn="ctr">
                      <a:solidFill>
                        <a:srgbClr val="3A648D"/>
                      </a:solidFill>
                      <a:prstDash val="solid"/>
                      <a:round/>
                      <a:headEnd type="none" w="med" len="med"/>
                      <a:tailEnd type="none" w="med" len="med"/>
                    </a:lnB>
                    <a:lnTlToBr w="12700" cmpd="sng">
                      <a:noFill/>
                      <a:prstDash val="solid"/>
                    </a:lnTlToBr>
                    <a:lnBlToTr w="12700" cmpd="sng">
                      <a:noFill/>
                      <a:prstDash val="solid"/>
                    </a:lnBlToTr>
                    <a:solidFill>
                      <a:srgbClr val="E5ECF5"/>
                    </a:solidFill>
                  </a:tcPr>
                </a:tc>
                <a:tc>
                  <a:txBody>
                    <a:bodyPr/>
                    <a:lstStyle/>
                    <a:p>
                      <a:pPr algn="l"/>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JIS 100A Flange</a:t>
                      </a:r>
                      <a:endParaRPr lang="en-US" altLang="zh-CN" sz="1000" dirty="0">
                        <a:latin typeface="Times New Roman" panose="02020603050405020304" pitchFamily="18" charset="0"/>
                        <a:ea typeface="宋体" panose="02010600030101010101" pitchFamily="2" charset="-122"/>
                        <a:cs typeface="Times New Roman" panose="02020603050405020304" pitchFamily="18" charset="0"/>
                      </a:endParaRPr>
                    </a:p>
                  </a:txBody>
                  <a:tcPr marL="16028" marR="16028" marT="8014" marB="8014" anchor="ctr">
                    <a:lnL w="9525" cap="flat" cmpd="sng" algn="ctr">
                      <a:noFill/>
                      <a:prstDash val="solid"/>
                      <a:round/>
                      <a:headEnd type="none" w="med" len="med"/>
                      <a:tailEnd type="none" w="med" len="med"/>
                    </a:lnL>
                    <a:lnR w="9525" cmpd="sng">
                      <a:noFill/>
                      <a:prstDash val="solid"/>
                    </a:lnR>
                    <a:lnT w="9525" cap="flat" cmpd="sng" algn="ctr">
                      <a:solidFill>
                        <a:srgbClr val="3A648D"/>
                      </a:solidFill>
                      <a:prstDash val="solid"/>
                      <a:round/>
                      <a:headEnd type="none" w="med" len="med"/>
                      <a:tailEnd type="none" w="med" len="med"/>
                    </a:lnT>
                    <a:lnB w="9525" cap="flat" cmpd="sng" algn="ctr">
                      <a:solidFill>
                        <a:srgbClr val="3A648D"/>
                      </a:solidFill>
                      <a:prstDash val="solid"/>
                      <a:round/>
                      <a:headEnd type="none" w="med" len="med"/>
                      <a:tailEnd type="none" w="med" len="med"/>
                    </a:lnB>
                    <a:lnTlToBr w="12700" cmpd="sng">
                      <a:noFill/>
                      <a:prstDash val="solid"/>
                    </a:lnTlToBr>
                    <a:lnBlToTr w="12700" cmpd="sng">
                      <a:noFill/>
                      <a:prstDash val="solid"/>
                    </a:lnBlToTr>
                  </a:tcPr>
                </a:tc>
              </a:tr>
              <a:tr h="213092">
                <a:tc>
                  <a:txBody>
                    <a:bodyPr/>
                    <a:p>
                      <a:pPr algn="l">
                        <a:buClrTx/>
                        <a:buSzTx/>
                        <a:buFontTx/>
                        <a:buNone/>
                      </a:pPr>
                      <a:r>
                        <a:rPr lang="en-US" altLang="zh-CN" sz="1000" b="1" dirty="0">
                          <a:latin typeface="Times New Roman" panose="02020603050405020304" pitchFamily="18" charset="0"/>
                          <a:ea typeface="宋体" panose="02010600030101010101" pitchFamily="2" charset="-122"/>
                          <a:cs typeface="Times New Roman" panose="02020603050405020304" pitchFamily="18" charset="0"/>
                        </a:rPr>
                        <a:t>Gas Side Interface</a:t>
                      </a:r>
                      <a:endParaRPr lang="en-US" altLang="zh-CN" sz="1000" b="1" dirty="0">
                        <a:latin typeface="Times New Roman" panose="02020603050405020304" pitchFamily="18" charset="0"/>
                        <a:ea typeface="宋体" panose="02010600030101010101" pitchFamily="2" charset="-122"/>
                        <a:cs typeface="Times New Roman" panose="02020603050405020304" pitchFamily="18" charset="0"/>
                      </a:endParaRPr>
                    </a:p>
                  </a:txBody>
                  <a:tcPr marL="16028" marR="16028" marT="8014" marB="8014" anchor="ctr">
                    <a:lnL w="9525" cmpd="sng">
                      <a:noFill/>
                      <a:prstDash val="solid"/>
                    </a:lnL>
                    <a:lnR w="9525" cap="flat" cmpd="sng" algn="ctr">
                      <a:noFill/>
                      <a:prstDash val="solid"/>
                      <a:round/>
                      <a:headEnd type="none" w="med" len="med"/>
                      <a:tailEnd type="none" w="med" len="med"/>
                    </a:lnR>
                    <a:lnT w="9525" cap="flat" cmpd="sng" algn="ctr">
                      <a:solidFill>
                        <a:srgbClr val="3A648D"/>
                      </a:solidFill>
                      <a:prstDash val="solid"/>
                      <a:round/>
                      <a:headEnd type="none" w="med" len="med"/>
                      <a:tailEnd type="none" w="med" len="med"/>
                    </a:lnT>
                    <a:lnB w="9525" cap="flat" cmpd="sng" algn="ctr">
                      <a:solidFill>
                        <a:srgbClr val="3A648D"/>
                      </a:solidFill>
                      <a:prstDash val="solid"/>
                      <a:round/>
                      <a:headEnd type="none" w="med" len="med"/>
                      <a:tailEnd type="none" w="med" len="med"/>
                    </a:lnB>
                    <a:lnTlToBr w="12700" cmpd="sng">
                      <a:noFill/>
                      <a:prstDash val="solid"/>
                    </a:lnTlToBr>
                    <a:lnBlToTr w="12700" cmpd="sng">
                      <a:noFill/>
                      <a:prstDash val="solid"/>
                    </a:lnBlToTr>
                    <a:solidFill>
                      <a:srgbClr val="E5ECF5"/>
                    </a:solidFill>
                  </a:tcPr>
                </a:tc>
                <a:tc>
                  <a:txBody>
                    <a:bodyPr/>
                    <a:p>
                      <a:pPr algn="l">
                        <a:buNone/>
                      </a:pPr>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JIS 50A Flange</a:t>
                      </a:r>
                      <a:endParaRPr lang="en-US" altLang="zh-CN" sz="1000" dirty="0">
                        <a:latin typeface="Times New Roman" panose="02020603050405020304" pitchFamily="18" charset="0"/>
                        <a:ea typeface="宋体" panose="02010600030101010101" pitchFamily="2" charset="-122"/>
                        <a:cs typeface="Times New Roman" panose="02020603050405020304" pitchFamily="18" charset="0"/>
                      </a:endParaRPr>
                    </a:p>
                  </a:txBody>
                  <a:tcPr marL="16028" marR="16028" marT="8014" marB="8014" anchor="ctr">
                    <a:lnL w="9525" cap="flat" cmpd="sng" algn="ctr">
                      <a:noFill/>
                      <a:prstDash val="solid"/>
                      <a:round/>
                      <a:headEnd type="none" w="med" len="med"/>
                      <a:tailEnd type="none" w="med" len="med"/>
                    </a:lnL>
                    <a:lnR w="9525" cmpd="sng">
                      <a:noFill/>
                      <a:prstDash val="solid"/>
                    </a:lnR>
                    <a:lnT w="9525" cap="flat" cmpd="sng" algn="ctr">
                      <a:solidFill>
                        <a:srgbClr val="3A648D"/>
                      </a:solidFill>
                      <a:prstDash val="solid"/>
                      <a:round/>
                      <a:headEnd type="none" w="med" len="med"/>
                      <a:tailEnd type="none" w="med" len="med"/>
                    </a:lnT>
                    <a:lnB w="9525" cap="flat" cmpd="sng" algn="ctr">
                      <a:solidFill>
                        <a:srgbClr val="3A648D"/>
                      </a:solidFill>
                      <a:prstDash val="solid"/>
                      <a:round/>
                      <a:headEnd type="none" w="med" len="med"/>
                      <a:tailEnd type="none" w="med" len="med"/>
                    </a:lnB>
                    <a:lnTlToBr w="12700" cmpd="sng">
                      <a:noFill/>
                      <a:prstDash val="solid"/>
                    </a:lnTlToBr>
                    <a:lnBlToTr w="12700" cmpd="sng">
                      <a:noFill/>
                      <a:prstDash val="solid"/>
                    </a:lnBlToTr>
                  </a:tcPr>
                </a:tc>
              </a:tr>
              <a:tr h="213092">
                <a:tc>
                  <a:txBody>
                    <a:bodyPr/>
                    <a:p>
                      <a:pPr algn="l">
                        <a:buClrTx/>
                        <a:buSzTx/>
                        <a:buFontTx/>
                        <a:buNone/>
                      </a:pPr>
                      <a:r>
                        <a:rPr lang="en-US" altLang="zh-CN" sz="1000" b="1" dirty="0">
                          <a:latin typeface="Times New Roman" panose="02020603050405020304" pitchFamily="18" charset="0"/>
                          <a:ea typeface="宋体" panose="02010600030101010101" pitchFamily="2" charset="-122"/>
                          <a:cs typeface="Times New Roman" panose="02020603050405020304" pitchFamily="18" charset="0"/>
                          <a:sym typeface="+mn-ea"/>
                        </a:rPr>
                        <a:t>Membrane area</a:t>
                      </a:r>
                      <a:endParaRPr lang="en-US" altLang="zh-CN" sz="1000" b="1" dirty="0">
                        <a:latin typeface="Times New Roman" panose="02020603050405020304" pitchFamily="18" charset="0"/>
                        <a:ea typeface="宋体" panose="02010600030101010101" pitchFamily="2" charset="-122"/>
                        <a:cs typeface="Times New Roman" panose="02020603050405020304" pitchFamily="18" charset="0"/>
                      </a:endParaRPr>
                    </a:p>
                  </a:txBody>
                  <a:tcPr marL="16028" marR="16028" marT="8014" marB="8014" anchor="ctr">
                    <a:lnL w="9525" cmpd="sng">
                      <a:noFill/>
                      <a:prstDash val="solid"/>
                    </a:lnL>
                    <a:lnR w="9525" cap="flat" cmpd="sng" algn="ctr">
                      <a:noFill/>
                      <a:prstDash val="solid"/>
                      <a:round/>
                      <a:headEnd type="none" w="med" len="med"/>
                      <a:tailEnd type="none" w="med" len="med"/>
                    </a:lnR>
                    <a:lnT w="9525" cap="flat" cmpd="sng" algn="ctr">
                      <a:solidFill>
                        <a:srgbClr val="3A648D"/>
                      </a:solidFill>
                      <a:prstDash val="solid"/>
                      <a:round/>
                      <a:headEnd type="none" w="med" len="med"/>
                      <a:tailEnd type="none" w="med" len="med"/>
                    </a:lnT>
                    <a:lnB w="9525" cap="flat" cmpd="sng" algn="ctr">
                      <a:solidFill>
                        <a:srgbClr val="3A648D"/>
                      </a:solidFill>
                      <a:prstDash val="solid"/>
                      <a:round/>
                      <a:headEnd type="none" w="med" len="med"/>
                      <a:tailEnd type="none" w="med" len="med"/>
                    </a:lnB>
                    <a:lnTlToBr w="12700" cmpd="sng">
                      <a:noFill/>
                      <a:prstDash val="solid"/>
                    </a:lnTlToBr>
                    <a:lnBlToTr w="12700" cmpd="sng">
                      <a:noFill/>
                      <a:prstDash val="solid"/>
                    </a:lnBlToTr>
                    <a:solidFill>
                      <a:srgbClr val="E5ECF5"/>
                    </a:solidFill>
                  </a:tcPr>
                </a:tc>
                <a:tc>
                  <a:txBody>
                    <a:bodyPr/>
                    <a:p>
                      <a:pPr algn="l">
                        <a:buNone/>
                      </a:pPr>
                      <a:r>
                        <a:rPr lang="en-US" altLang="zh-CN" sz="1000" dirty="0">
                          <a:latin typeface="Times New Roman" panose="02020603050405020304" pitchFamily="18" charset="0"/>
                          <a:ea typeface="宋体" panose="02010600030101010101" pitchFamily="2" charset="-122"/>
                          <a:cs typeface="Times New Roman" panose="02020603050405020304" pitchFamily="18" charset="0"/>
                          <a:sym typeface="+mn-ea"/>
                        </a:rPr>
                        <a:t>225 m²</a:t>
                      </a:r>
                      <a:endParaRPr lang="en-US" altLang="zh-CN" sz="1000" dirty="0">
                        <a:latin typeface="Times New Roman" panose="02020603050405020304" pitchFamily="18" charset="0"/>
                        <a:ea typeface="宋体" panose="02010600030101010101" pitchFamily="2" charset="-122"/>
                        <a:cs typeface="Times New Roman" panose="02020603050405020304" pitchFamily="18" charset="0"/>
                      </a:endParaRPr>
                    </a:p>
                  </a:txBody>
                  <a:tcPr marL="16028" marR="16028" marT="8014" marB="8014" anchor="ctr">
                    <a:lnL w="9525" cap="flat" cmpd="sng" algn="ctr">
                      <a:noFill/>
                      <a:prstDash val="solid"/>
                      <a:round/>
                      <a:headEnd type="none" w="med" len="med"/>
                      <a:tailEnd type="none" w="med" len="med"/>
                    </a:lnL>
                    <a:lnR w="9525" cmpd="sng">
                      <a:noFill/>
                      <a:prstDash val="solid"/>
                    </a:lnR>
                    <a:lnT w="9525" cap="flat" cmpd="sng" algn="ctr">
                      <a:solidFill>
                        <a:srgbClr val="3A648D"/>
                      </a:solidFill>
                      <a:prstDash val="solid"/>
                      <a:round/>
                      <a:headEnd type="none" w="med" len="med"/>
                      <a:tailEnd type="none" w="med" len="med"/>
                    </a:lnT>
                    <a:lnB w="9525" cap="flat" cmpd="sng" algn="ctr">
                      <a:solidFill>
                        <a:srgbClr val="3A648D"/>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62" name="表格 61"/>
          <p:cNvGraphicFramePr>
            <a:graphicFrameLocks noGrp="1"/>
          </p:cNvGraphicFramePr>
          <p:nvPr>
            <p:custDataLst>
              <p:tags r:id="rId1"/>
            </p:custDataLst>
          </p:nvPr>
        </p:nvGraphicFramePr>
        <p:xfrm>
          <a:off x="307340" y="7506970"/>
          <a:ext cx="3384550" cy="2096770"/>
        </p:xfrm>
        <a:graphic>
          <a:graphicData uri="http://schemas.openxmlformats.org/drawingml/2006/table">
            <a:tbl>
              <a:tblPr/>
              <a:tblGrid>
                <a:gridCol w="1692275"/>
                <a:gridCol w="1692275"/>
              </a:tblGrid>
              <a:tr h="316865">
                <a:tc>
                  <a:txBody>
                    <a:bodyPr/>
                    <a:lstStyle/>
                    <a:p>
                      <a:pPr algn="l"/>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Liquid outside fibers</a:t>
                      </a:r>
                      <a:endParaRPr lang="en-US" altLang="zh-CN" sz="1000" dirty="0">
                        <a:latin typeface="Times New Roman" panose="02020603050405020304" pitchFamily="18" charset="0"/>
                        <a:ea typeface="宋体" panose="02010600030101010101" pitchFamily="2" charset="-122"/>
                        <a:cs typeface="Times New Roman" panose="02020603050405020304" pitchFamily="18" charset="0"/>
                      </a:endParaRPr>
                    </a:p>
                  </a:txBody>
                  <a:tcPr marL="9613" marR="9613" marT="4813" marB="4813" anchor="ctr">
                    <a:lnL w="9525" cmpd="sng">
                      <a:noFill/>
                      <a:prstDash val="solid"/>
                    </a:lnL>
                    <a:lnR w="9525" cap="flat" cmpd="sng" algn="ctr">
                      <a:solidFill>
                        <a:schemeClr val="accent2">
                          <a:lumMod val="50000"/>
                        </a:schemeClr>
                      </a:solidFill>
                      <a:prstDash val="solid"/>
                      <a:round/>
                      <a:headEnd type="none" w="med" len="med"/>
                      <a:tailEnd type="none" w="med" len="med"/>
                    </a:lnR>
                    <a:lnT w="9525" cap="flat" cmpd="sng" algn="ctr">
                      <a:solidFill>
                        <a:schemeClr val="accent2">
                          <a:lumMod val="50000"/>
                        </a:schemeClr>
                      </a:solidFill>
                      <a:prstDash val="solid"/>
                      <a:round/>
                      <a:headEnd type="none" w="med" len="med"/>
                      <a:tailEnd type="none" w="med" len="med"/>
                    </a:lnT>
                    <a:lnB w="9525"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5–25℃, 7.2 barg (41–77 ℉, 105 psig)</a:t>
                      </a:r>
                      <a:endParaRPr lang="en-US" altLang="zh-CN" sz="1000" dirty="0">
                        <a:latin typeface="Times New Roman" panose="02020603050405020304" pitchFamily="18" charset="0"/>
                        <a:ea typeface="宋体" panose="02010600030101010101" pitchFamily="2" charset="-122"/>
                        <a:cs typeface="Times New Roman" panose="02020603050405020304" pitchFamily="18" charset="0"/>
                      </a:endParaRPr>
                    </a:p>
                  </a:txBody>
                  <a:tcPr marL="9613" marR="9613" marT="4813" marB="4813" anchor="ctr">
                    <a:lnL w="9525" cap="flat" cmpd="sng" algn="ctr">
                      <a:solidFill>
                        <a:schemeClr val="accent2">
                          <a:lumMod val="50000"/>
                        </a:schemeClr>
                      </a:solidFill>
                      <a:prstDash val="solid"/>
                      <a:round/>
                      <a:headEnd type="none" w="med" len="med"/>
                      <a:tailEnd type="none" w="med" len="med"/>
                    </a:lnL>
                    <a:lnR w="9525" cmpd="sng">
                      <a:noFill/>
                      <a:prstDash val="solid"/>
                    </a:lnR>
                    <a:lnT w="9525" cap="flat" cmpd="sng" algn="ctr">
                      <a:solidFill>
                        <a:schemeClr val="accent2">
                          <a:lumMod val="50000"/>
                        </a:schemeClr>
                      </a:solidFill>
                      <a:prstDash val="solid"/>
                      <a:round/>
                      <a:headEnd type="none" w="med" len="med"/>
                      <a:tailEnd type="none" w="med" len="med"/>
                    </a:lnT>
                    <a:lnB w="9525"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tcPr>
                </a:tc>
              </a:tr>
              <a:tr h="209550">
                <a:tc>
                  <a:txBody>
                    <a:bodyPr/>
                    <a:lstStyle/>
                    <a:p>
                      <a:pPr algn="l"/>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Maximum operating temperature / pressure</a:t>
                      </a:r>
                      <a:endParaRPr lang="en-US" altLang="zh-CN" sz="1000" dirty="0">
                        <a:latin typeface="Times New Roman" panose="02020603050405020304" pitchFamily="18" charset="0"/>
                        <a:ea typeface="宋体" panose="02010600030101010101" pitchFamily="2" charset="-122"/>
                        <a:cs typeface="Times New Roman" panose="02020603050405020304" pitchFamily="18" charset="0"/>
                      </a:endParaRPr>
                    </a:p>
                  </a:txBody>
                  <a:tcPr marL="9613" marR="9613" marT="4813" marB="4813" anchor="ctr">
                    <a:lnL w="9525" cmpd="sng">
                      <a:noFill/>
                      <a:prstDash val="solid"/>
                    </a:lnL>
                    <a:lnR w="9525" cap="flat" cmpd="sng" algn="ctr">
                      <a:solidFill>
                        <a:schemeClr val="accent2">
                          <a:lumMod val="50000"/>
                        </a:schemeClr>
                      </a:solidFill>
                      <a:prstDash val="solid"/>
                      <a:round/>
                      <a:headEnd type="none" w="med" len="med"/>
                      <a:tailEnd type="none" w="med" len="med"/>
                    </a:lnR>
                    <a:lnT w="9525" cap="flat" cmpd="sng" algn="ctr">
                      <a:solidFill>
                        <a:schemeClr val="accent2">
                          <a:lumMod val="50000"/>
                        </a:schemeClr>
                      </a:solidFill>
                      <a:prstDash val="solid"/>
                      <a:round/>
                      <a:headEnd type="none" w="med" len="med"/>
                      <a:tailEnd type="none" w="med" len="med"/>
                    </a:lnT>
                    <a:lnB w="9525"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50 ℃, 2.1 barg (122℉, 30 psig)</a:t>
                      </a:r>
                      <a:endParaRPr lang="en-US" altLang="zh-CN" sz="1000" dirty="0">
                        <a:latin typeface="Times New Roman" panose="02020603050405020304" pitchFamily="18" charset="0"/>
                        <a:ea typeface="宋体" panose="02010600030101010101" pitchFamily="2" charset="-122"/>
                        <a:cs typeface="Times New Roman" panose="02020603050405020304" pitchFamily="18" charset="0"/>
                      </a:endParaRPr>
                    </a:p>
                  </a:txBody>
                  <a:tcPr marL="9613" marR="9613" marT="4813" marB="4813" anchor="ctr">
                    <a:lnL w="9525" cap="flat" cmpd="sng" algn="ctr">
                      <a:solidFill>
                        <a:schemeClr val="accent2">
                          <a:lumMod val="50000"/>
                        </a:schemeClr>
                      </a:solidFill>
                      <a:prstDash val="solid"/>
                      <a:round/>
                      <a:headEnd type="none" w="med" len="med"/>
                      <a:tailEnd type="none" w="med" len="med"/>
                    </a:lnL>
                    <a:lnR w="9525" cmpd="sng">
                      <a:noFill/>
                      <a:prstDash val="solid"/>
                    </a:lnR>
                    <a:lnT w="9525" cap="flat" cmpd="sng" algn="ctr">
                      <a:solidFill>
                        <a:schemeClr val="accent2">
                          <a:lumMod val="50000"/>
                        </a:schemeClr>
                      </a:solidFill>
                      <a:prstDash val="solid"/>
                      <a:round/>
                      <a:headEnd type="none" w="med" len="med"/>
                      <a:tailEnd type="none" w="med" len="med"/>
                    </a:lnT>
                    <a:lnB w="9525"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tcPr>
                </a:tc>
              </a:tr>
              <a:tr h="316865">
                <a:tc>
                  <a:txBody>
                    <a:bodyPr/>
                    <a:lstStyle/>
                    <a:p>
                      <a:pPr algn="l"/>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Maximum gas pressure</a:t>
                      </a:r>
                      <a:endParaRPr lang="en-US" altLang="zh-CN" sz="1000" dirty="0">
                        <a:latin typeface="Times New Roman" panose="02020603050405020304" pitchFamily="18" charset="0"/>
                        <a:ea typeface="宋体" panose="02010600030101010101" pitchFamily="2" charset="-122"/>
                        <a:cs typeface="Times New Roman" panose="02020603050405020304" pitchFamily="18" charset="0"/>
                      </a:endParaRPr>
                    </a:p>
                  </a:txBody>
                  <a:tcPr marL="9613" marR="9613" marT="4813" marB="4813" anchor="ctr">
                    <a:lnL w="9525" cmpd="sng">
                      <a:noFill/>
                      <a:prstDash val="solid"/>
                    </a:lnL>
                    <a:lnR w="9525" cap="flat" cmpd="sng" algn="ctr">
                      <a:solidFill>
                        <a:schemeClr val="accent2">
                          <a:lumMod val="50000"/>
                        </a:schemeClr>
                      </a:solidFill>
                      <a:prstDash val="solid"/>
                      <a:round/>
                      <a:headEnd type="none" w="med" len="med"/>
                      <a:tailEnd type="none" w="med" len="med"/>
                    </a:lnR>
                    <a:lnT w="9525" cap="flat" cmpd="sng" algn="ctr">
                      <a:solidFill>
                        <a:schemeClr val="accent2">
                          <a:lumMod val="50000"/>
                        </a:schemeClr>
                      </a:solidFill>
                      <a:prstDash val="solid"/>
                      <a:round/>
                      <a:headEnd type="none" w="med" len="med"/>
                      <a:tailEnd type="none" w="med" len="med"/>
                    </a:lnT>
                    <a:lnB w="9525"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defRPr/>
                      </a:pPr>
                      <a:r>
                        <a:rPr lang="en-US" altLang="zh-CN" sz="1000" kern="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4.1 bar (60 psig)</a:t>
                      </a:r>
                      <a:endParaRPr lang="en-US" altLang="zh-CN" sz="1000" kern="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613" marR="9613" marT="4813" marB="4813" anchor="ctr">
                    <a:lnL w="9525" cap="flat" cmpd="sng" algn="ctr">
                      <a:solidFill>
                        <a:schemeClr val="accent2">
                          <a:lumMod val="50000"/>
                        </a:schemeClr>
                      </a:solidFill>
                      <a:prstDash val="solid"/>
                      <a:round/>
                      <a:headEnd type="none" w="med" len="med"/>
                      <a:tailEnd type="none" w="med" len="med"/>
                    </a:lnL>
                    <a:lnR w="9525" cmpd="sng">
                      <a:noFill/>
                      <a:prstDash val="solid"/>
                    </a:lnR>
                    <a:lnT w="9525" cap="flat" cmpd="sng" algn="ctr">
                      <a:solidFill>
                        <a:schemeClr val="accent2">
                          <a:lumMod val="50000"/>
                        </a:schemeClr>
                      </a:solidFill>
                      <a:prstDash val="solid"/>
                      <a:round/>
                      <a:headEnd type="none" w="med" len="med"/>
                      <a:tailEnd type="none" w="med" len="med"/>
                    </a:lnT>
                    <a:lnB w="9525"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tcPr>
                </a:tc>
              </a:tr>
              <a:tr h="208280">
                <a:tc>
                  <a:txBody>
                    <a:bodyPr/>
                    <a:lstStyle/>
                    <a:p>
                      <a:pPr algn="l"/>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Remark</a:t>
                      </a:r>
                      <a:endParaRPr lang="en-US" altLang="zh-CN" sz="1000" dirty="0">
                        <a:latin typeface="Times New Roman" panose="02020603050405020304" pitchFamily="18" charset="0"/>
                        <a:ea typeface="宋体" panose="02010600030101010101" pitchFamily="2" charset="-122"/>
                        <a:cs typeface="Times New Roman" panose="02020603050405020304" pitchFamily="18" charset="0"/>
                      </a:endParaRPr>
                    </a:p>
                  </a:txBody>
                  <a:tcPr marL="9613" marR="9613" marT="4813" marB="4813" anchor="ctr">
                    <a:lnL w="9525" cmpd="sng">
                      <a:noFill/>
                      <a:prstDash val="solid"/>
                    </a:lnL>
                    <a:lnR w="9525" cap="flat" cmpd="sng" algn="ctr">
                      <a:solidFill>
                        <a:schemeClr val="accent2">
                          <a:lumMod val="50000"/>
                        </a:schemeClr>
                      </a:solidFill>
                      <a:prstDash val="solid"/>
                      <a:round/>
                      <a:headEnd type="none" w="med" len="med"/>
                      <a:tailEnd type="none" w="med" len="med"/>
                    </a:lnR>
                    <a:lnT w="9525" cap="flat" cmpd="sng" algn="ctr">
                      <a:solidFill>
                        <a:schemeClr val="accent2">
                          <a:lumMod val="50000"/>
                        </a:schemeClr>
                      </a:solidFill>
                      <a:prstDash val="solid"/>
                      <a:round/>
                      <a:headEnd type="none" w="med" len="med"/>
                      <a:tailEnd type="none" w="med" len="med"/>
                    </a:lnT>
                    <a:lnB w="9525"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Liquid pressure should always be greater than gas pressure</a:t>
                      </a:r>
                      <a:endParaRPr lang="en-US" altLang="zh-CN" sz="1000" dirty="0">
                        <a:latin typeface="Times New Roman" panose="02020603050405020304" pitchFamily="18" charset="0"/>
                        <a:ea typeface="宋体" panose="02010600030101010101" pitchFamily="2" charset="-122"/>
                        <a:cs typeface="Times New Roman" panose="02020603050405020304" pitchFamily="18" charset="0"/>
                      </a:endParaRPr>
                    </a:p>
                  </a:txBody>
                  <a:tcPr marL="9613" marR="9613" marT="4813" marB="4813" anchor="ctr">
                    <a:lnL w="9525" cap="flat" cmpd="sng" algn="ctr">
                      <a:solidFill>
                        <a:schemeClr val="accent2">
                          <a:lumMod val="50000"/>
                        </a:schemeClr>
                      </a:solidFill>
                      <a:prstDash val="solid"/>
                      <a:round/>
                      <a:headEnd type="none" w="med" len="med"/>
                      <a:tailEnd type="none" w="med" len="med"/>
                    </a:lnL>
                    <a:lnR w="9525" cmpd="sng">
                      <a:noFill/>
                      <a:prstDash val="solid"/>
                    </a:lnR>
                    <a:lnT w="9525" cap="flat" cmpd="sng" algn="ctr">
                      <a:solidFill>
                        <a:schemeClr val="accent2">
                          <a:lumMod val="50000"/>
                        </a:schemeClr>
                      </a:solidFill>
                      <a:prstDash val="solid"/>
                      <a:round/>
                      <a:headEnd type="none" w="med" len="med"/>
                      <a:tailEnd type="none" w="med" len="med"/>
                    </a:lnT>
                    <a:lnB w="9525"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tcPr>
                </a:tc>
              </a:tr>
              <a:tr h="208280">
                <a:tc>
                  <a:txBody>
                    <a:bodyPr/>
                    <a:p>
                      <a:pPr algn="l">
                        <a:buNone/>
                      </a:pPr>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Sealing Material</a:t>
                      </a:r>
                      <a:endParaRPr lang="en-US" altLang="zh-CN" sz="1000" dirty="0">
                        <a:latin typeface="Times New Roman" panose="02020603050405020304" pitchFamily="18" charset="0"/>
                        <a:ea typeface="宋体" panose="02010600030101010101" pitchFamily="2" charset="-122"/>
                        <a:cs typeface="Times New Roman" panose="02020603050405020304" pitchFamily="18" charset="0"/>
                      </a:endParaRPr>
                    </a:p>
                  </a:txBody>
                  <a:tcPr marL="9613" marR="9613" marT="4813" marB="4813" anchor="ctr">
                    <a:lnL w="9525" cmpd="sng">
                      <a:noFill/>
                      <a:prstDash val="solid"/>
                    </a:lnL>
                    <a:lnR w="9525" cap="flat" cmpd="sng" algn="ctr">
                      <a:solidFill>
                        <a:schemeClr val="accent2">
                          <a:lumMod val="50000"/>
                        </a:schemeClr>
                      </a:solidFill>
                      <a:prstDash val="solid"/>
                      <a:round/>
                      <a:headEnd type="none" w="med" len="med"/>
                      <a:tailEnd type="none" w="med" len="med"/>
                    </a:lnR>
                    <a:lnT w="9525" cap="flat" cmpd="sng" algn="ctr">
                      <a:solidFill>
                        <a:schemeClr val="accent2">
                          <a:lumMod val="50000"/>
                        </a:schemeClr>
                      </a:solidFill>
                      <a:prstDash val="solid"/>
                      <a:round/>
                      <a:headEnd type="none" w="med" len="med"/>
                      <a:tailEnd type="none" w="med" len="med"/>
                    </a:lnT>
                    <a:lnB w="9525"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p>
                      <a:pPr algn="l">
                        <a:buNone/>
                      </a:pPr>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EPDM</a:t>
                      </a:r>
                      <a:endParaRPr lang="en-US" altLang="zh-CN" sz="1000" dirty="0">
                        <a:latin typeface="Times New Roman" panose="02020603050405020304" pitchFamily="18" charset="0"/>
                        <a:ea typeface="宋体" panose="02010600030101010101" pitchFamily="2" charset="-122"/>
                        <a:cs typeface="Times New Roman" panose="02020603050405020304" pitchFamily="18" charset="0"/>
                      </a:endParaRPr>
                    </a:p>
                  </a:txBody>
                  <a:tcPr marL="9613" marR="9613" marT="4813" marB="4813" anchor="ctr">
                    <a:lnL w="9525" cap="flat" cmpd="sng" algn="ctr">
                      <a:solidFill>
                        <a:schemeClr val="accent2">
                          <a:lumMod val="50000"/>
                        </a:schemeClr>
                      </a:solidFill>
                      <a:prstDash val="solid"/>
                      <a:round/>
                      <a:headEnd type="none" w="med" len="med"/>
                      <a:tailEnd type="none" w="med" len="med"/>
                    </a:lnL>
                    <a:lnR w="9525" cmpd="sng">
                      <a:noFill/>
                      <a:prstDash val="solid"/>
                    </a:lnR>
                    <a:lnT w="9525" cap="flat" cmpd="sng" algn="ctr">
                      <a:solidFill>
                        <a:schemeClr val="accent2">
                          <a:lumMod val="50000"/>
                        </a:schemeClr>
                      </a:solidFill>
                      <a:prstDash val="solid"/>
                      <a:round/>
                      <a:headEnd type="none" w="med" len="med"/>
                      <a:tailEnd type="none" w="med" len="med"/>
                    </a:lnT>
                    <a:lnB w="9525"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tcPr>
                </a:tc>
              </a:tr>
              <a:tr h="208280">
                <a:tc rowSpan="2">
                  <a:txBody>
                    <a:bodyPr/>
                    <a:p>
                      <a:pPr algn="l">
                        <a:buNone/>
                      </a:pPr>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Weight</a:t>
                      </a:r>
                      <a:endParaRPr lang="en-US" altLang="zh-CN" sz="1000" dirty="0">
                        <a:latin typeface="Times New Roman" panose="02020603050405020304" pitchFamily="18" charset="0"/>
                        <a:ea typeface="宋体" panose="02010600030101010101" pitchFamily="2" charset="-122"/>
                        <a:cs typeface="Times New Roman" panose="02020603050405020304" pitchFamily="18" charset="0"/>
                      </a:endParaRPr>
                    </a:p>
                  </a:txBody>
                  <a:tcPr marL="9613" marR="9613" marT="4813" marB="4813" anchor="ctr">
                    <a:lnL w="9525" cmpd="sng">
                      <a:noFill/>
                      <a:prstDash val="solid"/>
                    </a:lnL>
                    <a:lnR w="9525" cap="flat" cmpd="sng" algn="ctr">
                      <a:solidFill>
                        <a:schemeClr val="accent2">
                          <a:lumMod val="50000"/>
                        </a:schemeClr>
                      </a:solidFill>
                      <a:prstDash val="solid"/>
                      <a:round/>
                      <a:headEnd type="none" w="med" len="med"/>
                      <a:tailEnd type="none" w="med" len="med"/>
                    </a:lnR>
                    <a:lnT w="9525" cap="flat" cmpd="sng" algn="ctr">
                      <a:solidFill>
                        <a:schemeClr val="accent2">
                          <a:lumMod val="50000"/>
                        </a:schemeClr>
                      </a:solidFill>
                      <a:prstDash val="solid"/>
                      <a:round/>
                      <a:headEnd type="none" w="med" len="med"/>
                      <a:tailEnd type="none" w="med" len="med"/>
                    </a:lnT>
                    <a:lnB w="9525"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p>
                      <a:pPr algn="l">
                        <a:buNone/>
                      </a:pPr>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Wet (liquid outside fibers)</a:t>
                      </a:r>
                      <a:r>
                        <a:rPr lang="zh-CN" altLang="en-US" sz="10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98kg</a:t>
                      </a:r>
                      <a:endParaRPr lang="en-US" altLang="zh-CN" sz="1000" dirty="0">
                        <a:latin typeface="Times New Roman" panose="02020603050405020304" pitchFamily="18" charset="0"/>
                        <a:ea typeface="宋体" panose="02010600030101010101" pitchFamily="2" charset="-122"/>
                        <a:cs typeface="Times New Roman" panose="02020603050405020304" pitchFamily="18" charset="0"/>
                      </a:endParaRPr>
                    </a:p>
                  </a:txBody>
                  <a:tcPr marL="9613" marR="9613" marT="4813" marB="4813" anchor="ctr">
                    <a:lnL w="9525" cap="flat" cmpd="sng" algn="ctr">
                      <a:solidFill>
                        <a:schemeClr val="accent2">
                          <a:lumMod val="50000"/>
                        </a:schemeClr>
                      </a:solidFill>
                      <a:prstDash val="solid"/>
                      <a:round/>
                      <a:headEnd type="none" w="med" len="med"/>
                      <a:tailEnd type="none" w="med" len="med"/>
                    </a:lnL>
                    <a:lnR w="9525" cmpd="sng">
                      <a:noFill/>
                      <a:prstDash val="solid"/>
                    </a:lnR>
                    <a:lnT w="9525" cap="flat" cmpd="sng" algn="ctr">
                      <a:solidFill>
                        <a:schemeClr val="accent2">
                          <a:lumMod val="50000"/>
                        </a:schemeClr>
                      </a:solidFill>
                      <a:prstDash val="solid"/>
                      <a:round/>
                      <a:headEnd type="none" w="med" len="med"/>
                      <a:tailEnd type="none" w="med" len="med"/>
                    </a:lnT>
                    <a:lnB w="9525"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tcPr>
                </a:tc>
              </a:tr>
              <a:tr h="208280">
                <a:tc vMerge="1">
                  <a:tcPr marL="9613" marR="9613" marT="4813" marB="4813" anchor="ctr">
                    <a:lnL w="9525" cmpd="sng">
                      <a:noFill/>
                      <a:prstDash val="solid"/>
                    </a:lnL>
                    <a:lnR w="9525" cap="flat" cmpd="sng" algn="ctr">
                      <a:solidFill>
                        <a:schemeClr val="accent2">
                          <a:lumMod val="50000"/>
                        </a:schemeClr>
                      </a:solidFill>
                      <a:prstDash val="solid"/>
                      <a:round/>
                      <a:headEnd type="none" w="med" len="med"/>
                      <a:tailEnd type="none" w="med" len="med"/>
                    </a:lnR>
                    <a:lnT w="9525" cap="flat" cmpd="sng" algn="ctr">
                      <a:solidFill>
                        <a:schemeClr val="accent2">
                          <a:lumMod val="50000"/>
                        </a:schemeClr>
                      </a:solidFill>
                      <a:prstDash val="solid"/>
                      <a:round/>
                      <a:headEnd type="none" w="med" len="med"/>
                      <a:tailEnd type="none" w="med" len="med"/>
                    </a:lnT>
                    <a:lnB w="9525"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p>
                      <a:pPr algn="l">
                        <a:buNone/>
                      </a:pPr>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Dry cartridge</a:t>
                      </a:r>
                      <a:r>
                        <a:rPr lang="zh-CN" altLang="en-US" sz="10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62 kg</a:t>
                      </a:r>
                      <a:endParaRPr lang="en-US" altLang="zh-CN" sz="1000" dirty="0">
                        <a:latin typeface="Times New Roman" panose="02020603050405020304" pitchFamily="18" charset="0"/>
                        <a:ea typeface="宋体" panose="02010600030101010101" pitchFamily="2" charset="-122"/>
                        <a:cs typeface="Times New Roman" panose="02020603050405020304" pitchFamily="18" charset="0"/>
                      </a:endParaRPr>
                    </a:p>
                  </a:txBody>
                  <a:tcPr marL="9613" marR="9613" marT="4813" marB="4813" anchor="ctr">
                    <a:lnL w="9525" cap="flat" cmpd="sng" algn="ctr">
                      <a:solidFill>
                        <a:schemeClr val="accent2">
                          <a:lumMod val="50000"/>
                        </a:schemeClr>
                      </a:solidFill>
                      <a:prstDash val="solid"/>
                      <a:round/>
                      <a:headEnd type="none" w="med" len="med"/>
                      <a:tailEnd type="none" w="med" len="med"/>
                    </a:lnL>
                    <a:lnR w="9525" cmpd="sng">
                      <a:noFill/>
                      <a:prstDash val="solid"/>
                    </a:lnR>
                    <a:lnT w="9525" cap="flat" cmpd="sng" algn="ctr">
                      <a:solidFill>
                        <a:schemeClr val="accent2">
                          <a:lumMod val="50000"/>
                        </a:schemeClr>
                      </a:solidFill>
                      <a:prstDash val="solid"/>
                      <a:round/>
                      <a:headEnd type="none" w="med" len="med"/>
                      <a:tailEnd type="none" w="med" len="med"/>
                    </a:lnT>
                    <a:lnB w="9525"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tcPr>
                </a:tc>
              </a:tr>
              <a:tr h="208280">
                <a:tc gridSpan="2">
                  <a:txBody>
                    <a:bodyPr/>
                    <a:p>
                      <a:pPr algn="l">
                        <a:buNone/>
                      </a:pPr>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Designed in accordance with the "Standards for Drinking Water Quality" (GB 5749-2022)</a:t>
                      </a:r>
                      <a:endParaRPr lang="en-US" altLang="zh-CN" sz="1000" dirty="0">
                        <a:latin typeface="Times New Roman" panose="02020603050405020304" pitchFamily="18" charset="0"/>
                        <a:ea typeface="宋体" panose="02010600030101010101" pitchFamily="2" charset="-122"/>
                        <a:cs typeface="Times New Roman" panose="02020603050405020304" pitchFamily="18" charset="0"/>
                      </a:endParaRPr>
                    </a:p>
                  </a:txBody>
                  <a:tcPr marL="9613" marR="9613" marT="4813" marB="4813" anchor="ctr">
                    <a:lnL w="9525" cmpd="sng">
                      <a:noFill/>
                      <a:prstDash val="solid"/>
                    </a:lnL>
                    <a:lnR w="9525" cmpd="sng">
                      <a:noFill/>
                      <a:prstDash val="solid"/>
                    </a:lnR>
                    <a:lnT w="9525" cap="flat" cmpd="sng" algn="ctr">
                      <a:solidFill>
                        <a:schemeClr val="accent2">
                          <a:lumMod val="50000"/>
                        </a:schemeClr>
                      </a:solidFill>
                      <a:prstDash val="solid"/>
                      <a:round/>
                      <a:headEnd type="none" w="med" len="med"/>
                      <a:tailEnd type="none" w="med" len="med"/>
                    </a:lnT>
                    <a:lnB w="9525"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tcPr>
                </a:tc>
                <a:tc hMerge="1">
                  <a:tcPr marL="9613" marR="9613" marT="4813" marB="4813" anchor="ctr">
                    <a:lnL w="9525" cap="flat" cmpd="sng" algn="ctr">
                      <a:solidFill>
                        <a:schemeClr val="accent2">
                          <a:lumMod val="50000"/>
                        </a:schemeClr>
                      </a:solidFill>
                      <a:prstDash val="solid"/>
                      <a:round/>
                      <a:headEnd type="none" w="med" len="med"/>
                      <a:tailEnd type="none" w="med" len="med"/>
                    </a:lnL>
                    <a:lnR w="9525" cmpd="sng">
                      <a:noFill/>
                      <a:prstDash val="solid"/>
                    </a:lnR>
                    <a:lnT w="9525" cap="flat" cmpd="sng" algn="ctr">
                      <a:solidFill>
                        <a:schemeClr val="accent2">
                          <a:lumMod val="50000"/>
                        </a:schemeClr>
                      </a:solidFill>
                      <a:prstDash val="solid"/>
                      <a:round/>
                      <a:headEnd type="none" w="med" len="med"/>
                      <a:tailEnd type="none" w="med" len="med"/>
                    </a:lnT>
                    <a:lnB w="9525"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63" name="TextBox 62"/>
          <p:cNvSpPr txBox="1"/>
          <p:nvPr/>
        </p:nvSpPr>
        <p:spPr>
          <a:xfrm>
            <a:off x="307161" y="7206678"/>
            <a:ext cx="1655282" cy="184150"/>
          </a:xfrm>
          <a:prstGeom prst="rect">
            <a:avLst/>
          </a:prstGeom>
          <a:noFill/>
        </p:spPr>
        <p:txBody>
          <a:bodyPr wrap="square" lIns="0" tIns="0" rIns="0" bIns="0" rtlCol="0">
            <a:spAutoFit/>
          </a:bodyPr>
          <a:lstStyle/>
          <a:p>
            <a:pPr marL="0">
              <a:lnSpc>
                <a:spcPct val="100000"/>
              </a:lnSpc>
            </a:pPr>
            <a:r>
              <a:rPr lang="en-US" altLang="zh-CN" sz="1200" b="1" spc="50" dirty="0">
                <a:solidFill>
                  <a:srgbClr val="0054A6"/>
                </a:solidFill>
                <a:latin typeface="Times New Roman" panose="02020603050405020304" pitchFamily="18" charset="0"/>
                <a:ea typeface="宋体" panose="02010600030101010101" pitchFamily="2" charset="-122"/>
                <a:cs typeface="Times New Roman" panose="02020603050405020304" pitchFamily="18" charset="0"/>
              </a:rPr>
              <a:t>Specification</a:t>
            </a:r>
            <a:endParaRPr lang="en-US" altLang="zh-CN" sz="1200" b="1" spc="50" dirty="0">
              <a:solidFill>
                <a:srgbClr val="0054A6"/>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77" name="TextBox 62"/>
          <p:cNvSpPr txBox="1"/>
          <p:nvPr/>
        </p:nvSpPr>
        <p:spPr>
          <a:xfrm>
            <a:off x="4307081" y="9562162"/>
            <a:ext cx="2787083" cy="184666"/>
          </a:xfrm>
          <a:prstGeom prst="rect">
            <a:avLst/>
          </a:prstGeom>
          <a:noFill/>
        </p:spPr>
        <p:txBody>
          <a:bodyPr wrap="square" lIns="0" tIns="0" rIns="0" bIns="0" rtlCol="0">
            <a:spAutoFit/>
          </a:bodyPr>
          <a:lstStyle/>
          <a:p>
            <a:pPr marL="0">
              <a:lnSpc>
                <a:spcPct val="100000"/>
              </a:lnSpc>
            </a:pPr>
            <a:r>
              <a:rPr lang="en-US" altLang="zh-CN" sz="1200" spc="55" dirty="0">
                <a:solidFill>
                  <a:srgbClr val="0054A6"/>
                </a:solidFill>
                <a:latin typeface="Times New Roman" panose="02020603050405020304" pitchFamily="18" charset="0"/>
                <a:ea typeface="宋体" panose="02010600030101010101" pitchFamily="2" charset="-122"/>
                <a:cs typeface="Times New Roman" panose="02020603050405020304" pitchFamily="18" charset="0"/>
              </a:rPr>
              <a:t>Membrane Module Dimension Drawing</a:t>
            </a:r>
            <a:endParaRPr lang="zh-CN" altLang="en-US" sz="1200" spc="50" dirty="0">
              <a:solidFill>
                <a:srgbClr val="0054A6"/>
              </a:solidFill>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2" name="图片 1" descr="海外logo"/>
          <p:cNvPicPr>
            <a:picLocks noChangeAspect="1"/>
          </p:cNvPicPr>
          <p:nvPr/>
        </p:nvPicPr>
        <p:blipFill>
          <a:blip r:embed="rId2"/>
          <a:stretch>
            <a:fillRect/>
          </a:stretch>
        </p:blipFill>
        <p:spPr>
          <a:xfrm>
            <a:off x="227330" y="34290"/>
            <a:ext cx="1800225" cy="851535"/>
          </a:xfrm>
          <a:prstGeom prst="rect">
            <a:avLst/>
          </a:prstGeom>
        </p:spPr>
      </p:pic>
      <p:pic>
        <p:nvPicPr>
          <p:cNvPr id="15" name="图片 14"/>
          <p:cNvPicPr>
            <a:picLocks noChangeAspect="1"/>
          </p:cNvPicPr>
          <p:nvPr/>
        </p:nvPicPr>
        <p:blipFill>
          <a:blip r:embed="rId3"/>
          <a:stretch>
            <a:fillRect/>
          </a:stretch>
        </p:blipFill>
        <p:spPr>
          <a:xfrm>
            <a:off x="4403725" y="4712335"/>
            <a:ext cx="2489200" cy="4241800"/>
          </a:xfrm>
          <a:prstGeom prst="rect">
            <a:avLst/>
          </a:prstGeom>
        </p:spPr>
      </p:pic>
      <p:pic>
        <p:nvPicPr>
          <p:cNvPr id="4" name="图片 3" descr="12"/>
          <p:cNvPicPr>
            <a:picLocks noChangeAspect="1"/>
          </p:cNvPicPr>
          <p:nvPr/>
        </p:nvPicPr>
        <p:blipFill>
          <a:blip r:embed="rId4"/>
          <a:stretch>
            <a:fillRect/>
          </a:stretch>
        </p:blipFill>
        <p:spPr>
          <a:xfrm>
            <a:off x="3898900" y="2219325"/>
            <a:ext cx="3498850" cy="196342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0" y="10025741"/>
            <a:ext cx="7559675" cy="233953"/>
          </a:xfrm>
          <a:prstGeom prst="rect">
            <a:avLst/>
          </a:prstGeom>
          <a:solidFill>
            <a:srgbClr val="0060AA"/>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29" name="文本框 28"/>
          <p:cNvSpPr txBox="1"/>
          <p:nvPr/>
        </p:nvSpPr>
        <p:spPr>
          <a:xfrm>
            <a:off x="380997" y="316602"/>
            <a:ext cx="3824657" cy="368300"/>
          </a:xfrm>
          <a:prstGeom prst="rect">
            <a:avLst/>
          </a:prstGeom>
          <a:noFill/>
        </p:spPr>
        <p:txBody>
          <a:bodyPr wrap="square">
            <a:spAutoFit/>
          </a:bodyPr>
          <a:lstStyle/>
          <a:p>
            <a:pPr marL="0" marR="0" algn="l">
              <a:lnSpc>
                <a:spcPct val="150000"/>
              </a:lnSpc>
              <a:buNone/>
            </a:pPr>
            <a:r>
              <a:rPr lang="zh-CN" altLang="zh-CN" sz="1200" b="1" dirty="0">
                <a:solidFill>
                  <a:srgbClr val="0070C0"/>
                </a:solidFill>
                <a:effectLst/>
                <a:latin typeface="Times New Roman" panose="02020603050405020304" pitchFamily="18" charset="0"/>
                <a:cs typeface="Times New Roman" panose="02020603050405020304" pitchFamily="18" charset="0"/>
                <a:sym typeface="+mn-ea"/>
              </a:rPr>
              <a:t>Typical Application Areas of Membrane Contactors</a:t>
            </a:r>
            <a:endParaRPr lang="zh-CN" altLang="en-US" sz="1200" b="1" dirty="0">
              <a:latin typeface="Times New Roman" panose="02020603050405020304" pitchFamily="18" charset="0"/>
              <a:cs typeface="Times New Roman" panose="02020603050405020304" pitchFamily="18" charset="0"/>
            </a:endParaRPr>
          </a:p>
        </p:txBody>
      </p:sp>
      <p:pic>
        <p:nvPicPr>
          <p:cNvPr id="4" name="图片 3"/>
          <p:cNvPicPr>
            <a:picLocks noChangeAspect="1"/>
          </p:cNvPicPr>
          <p:nvPr/>
        </p:nvPicPr>
        <p:blipFill>
          <a:blip r:embed="rId1"/>
          <a:stretch>
            <a:fillRect/>
          </a:stretch>
        </p:blipFill>
        <p:spPr>
          <a:xfrm>
            <a:off x="100330" y="5550535"/>
            <a:ext cx="7358380" cy="3164840"/>
          </a:xfrm>
          <a:prstGeom prst="rect">
            <a:avLst/>
          </a:prstGeom>
        </p:spPr>
      </p:pic>
      <p:sp>
        <p:nvSpPr>
          <p:cNvPr id="5" name="文本框 4"/>
          <p:cNvSpPr txBox="1"/>
          <p:nvPr/>
        </p:nvSpPr>
        <p:spPr>
          <a:xfrm>
            <a:off x="205737" y="8902096"/>
            <a:ext cx="5093930" cy="937260"/>
          </a:xfrm>
          <a:prstGeom prst="rect">
            <a:avLst/>
          </a:prstGeom>
          <a:noFill/>
        </p:spPr>
        <p:txBody>
          <a:bodyPr wrap="square">
            <a:spAutoFit/>
          </a:bodyPr>
          <a:lstStyle/>
          <a:p>
            <a:pPr>
              <a:lnSpc>
                <a:spcPct val="110000"/>
              </a:lnSpc>
            </a:pPr>
            <a:r>
              <a:rPr lang="en-US" altLang="zh-CN" sz="1000" dirty="0">
                <a:solidFill>
                  <a:srgbClr val="005EAB"/>
                </a:solidFill>
                <a:latin typeface="Times New Roman" panose="02020603050405020304" pitchFamily="18" charset="0"/>
                <a:ea typeface="宋体" panose="02010600030101010101" pitchFamily="2" charset="-122"/>
                <a:cs typeface="Times New Roman" panose="02020603050405020304" pitchFamily="18" charset="0"/>
                <a:sym typeface="+mn-ea"/>
              </a:rPr>
              <a:t>WhatsApp</a:t>
            </a:r>
            <a:r>
              <a:rPr lang="zh-CN" altLang="en-US" sz="1000" b="1"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+86 15556910898</a:t>
            </a:r>
            <a:endParaRPr lang="en-US" altLang="zh-CN" sz="1000" dirty="0">
              <a:latin typeface="Times New Roman" panose="02020603050405020304" pitchFamily="18" charset="0"/>
              <a:ea typeface="宋体" panose="02010600030101010101" pitchFamily="2" charset="-122"/>
              <a:cs typeface="Times New Roman" panose="02020603050405020304" pitchFamily="18" charset="0"/>
            </a:endParaRPr>
          </a:p>
          <a:p>
            <a:pPr>
              <a:lnSpc>
                <a:spcPct val="110000"/>
              </a:lnSpc>
            </a:pPr>
            <a:r>
              <a:rPr lang="en-US" altLang="zh-CN" sz="1000" b="1" dirty="0">
                <a:latin typeface="Times New Roman" panose="02020603050405020304" pitchFamily="18" charset="0"/>
                <a:ea typeface="宋体" panose="02010600030101010101" pitchFamily="2" charset="-122"/>
                <a:cs typeface="Times New Roman" panose="02020603050405020304" pitchFamily="18" charset="0"/>
              </a:rPr>
              <a:t>Email Address</a:t>
            </a:r>
            <a:r>
              <a:rPr lang="zh-CN" altLang="en-US" sz="1000" b="1"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boruike15@gmail.com</a:t>
            </a:r>
            <a:endParaRPr lang="en-US" altLang="zh-CN" sz="1000" dirty="0">
              <a:latin typeface="Times New Roman" panose="02020603050405020304" pitchFamily="18" charset="0"/>
              <a:ea typeface="宋体" panose="02010600030101010101" pitchFamily="2" charset="-122"/>
              <a:cs typeface="Times New Roman" panose="02020603050405020304" pitchFamily="18" charset="0"/>
            </a:endParaRPr>
          </a:p>
          <a:p>
            <a:pPr>
              <a:lnSpc>
                <a:spcPct val="110000"/>
              </a:lnSpc>
            </a:pPr>
            <a:r>
              <a:rPr lang="en-US" altLang="zh-CN" sz="1000" b="1" dirty="0">
                <a:latin typeface="Times New Roman" panose="02020603050405020304" pitchFamily="18" charset="0"/>
                <a:ea typeface="宋体" panose="02010600030101010101" pitchFamily="2" charset="-122"/>
                <a:cs typeface="Times New Roman" panose="02020603050405020304" pitchFamily="18" charset="0"/>
              </a:rPr>
              <a:t>Please visit our website</a:t>
            </a:r>
            <a:r>
              <a:rPr lang="zh-CN" altLang="en-US" sz="1000" b="1" dirty="0">
                <a:latin typeface="Times New Roman" panose="02020603050405020304" pitchFamily="18" charset="0"/>
                <a:ea typeface="宋体" panose="02010600030101010101" pitchFamily="2" charset="-122"/>
                <a:cs typeface="Times New Roman" panose="02020603050405020304" pitchFamily="18" charset="0"/>
              </a:rPr>
              <a:t>：</a:t>
            </a:r>
            <a:r>
              <a:rPr lang="zh-CN" altLang="en-US" sz="1000" dirty="0">
                <a:latin typeface="Times New Roman" panose="02020603050405020304" pitchFamily="18" charset="0"/>
                <a:ea typeface="宋体" panose="02010600030101010101" pitchFamily="2" charset="-122"/>
                <a:cs typeface="Times New Roman" panose="02020603050405020304" pitchFamily="18" charset="0"/>
                <a:hlinkClick r:id="rId2"/>
              </a:rPr>
              <a:t>www.</a:t>
            </a:r>
            <a:r>
              <a:rPr lang="en-US" altLang="zh-CN" sz="1000" dirty="0">
                <a:latin typeface="Times New Roman" panose="02020603050405020304" pitchFamily="18" charset="0"/>
                <a:ea typeface="宋体" panose="02010600030101010101" pitchFamily="2" charset="-122"/>
                <a:cs typeface="Times New Roman" panose="02020603050405020304" pitchFamily="18" charset="0"/>
                <a:hlinkClick r:id="rId2"/>
              </a:rPr>
              <a:t>coopmem</a:t>
            </a:r>
            <a:r>
              <a:rPr lang="zh-CN" altLang="en-US" sz="1000" dirty="0">
                <a:latin typeface="Times New Roman" panose="02020603050405020304" pitchFamily="18" charset="0"/>
                <a:ea typeface="宋体" panose="02010600030101010101" pitchFamily="2" charset="-122"/>
                <a:cs typeface="Times New Roman" panose="02020603050405020304" pitchFamily="18" charset="0"/>
                <a:hlinkClick r:id="rId2"/>
              </a:rPr>
              <a:t>.com</a:t>
            </a:r>
            <a:endParaRPr lang="en-US" altLang="zh-CN" sz="1000" dirty="0">
              <a:latin typeface="Times New Roman" panose="02020603050405020304" pitchFamily="18" charset="0"/>
              <a:ea typeface="宋体" panose="02010600030101010101" pitchFamily="2" charset="-122"/>
              <a:cs typeface="Times New Roman" panose="02020603050405020304" pitchFamily="18" charset="0"/>
            </a:endParaRPr>
          </a:p>
          <a:p>
            <a:pPr>
              <a:lnSpc>
                <a:spcPct val="110000"/>
              </a:lnSpc>
            </a:pPr>
            <a:r>
              <a:rPr lang="en-US" altLang="zh-CN" sz="1000" b="1" dirty="0">
                <a:latin typeface="Times New Roman" panose="02020603050405020304" pitchFamily="18" charset="0"/>
                <a:ea typeface="宋体" panose="02010600030101010101" pitchFamily="2" charset="-122"/>
                <a:cs typeface="Times New Roman" panose="02020603050405020304" pitchFamily="18" charset="0"/>
              </a:rPr>
              <a:t>Company Address</a:t>
            </a:r>
            <a:r>
              <a:rPr lang="zh-CN" altLang="en-US" sz="1000" b="1"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Building 17, Hefei Hi-Tech International Enterprise Port,</a:t>
            </a:r>
            <a:endParaRPr lang="en-US" altLang="zh-CN" sz="1000" dirty="0">
              <a:latin typeface="Times New Roman" panose="02020603050405020304" pitchFamily="18" charset="0"/>
              <a:ea typeface="宋体" panose="02010600030101010101" pitchFamily="2" charset="-122"/>
              <a:cs typeface="Times New Roman" panose="02020603050405020304" pitchFamily="18" charset="0"/>
            </a:endParaRPr>
          </a:p>
          <a:p>
            <a:pPr>
              <a:lnSpc>
                <a:spcPct val="110000"/>
              </a:lnSpc>
            </a:pPr>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1000" dirty="0" err="1">
                <a:latin typeface="Times New Roman" panose="02020603050405020304" pitchFamily="18" charset="0"/>
                <a:ea typeface="宋体" panose="02010600030101010101" pitchFamily="2" charset="-122"/>
                <a:cs typeface="Times New Roman" panose="02020603050405020304" pitchFamily="18" charset="0"/>
              </a:rPr>
              <a:t>Liandong</a:t>
            </a:r>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 U Valley, No. 2899 </a:t>
            </a:r>
            <a:r>
              <a:rPr lang="en-US" altLang="zh-CN" sz="1000" dirty="0" err="1">
                <a:latin typeface="Times New Roman" panose="02020603050405020304" pitchFamily="18" charset="0"/>
                <a:ea typeface="宋体" panose="02010600030101010101" pitchFamily="2" charset="-122"/>
                <a:cs typeface="Times New Roman" panose="02020603050405020304" pitchFamily="18" charset="0"/>
              </a:rPr>
              <a:t>Kongquetai</a:t>
            </a:r>
            <a:r>
              <a:rPr lang="en-US" altLang="zh-CN" sz="1000" dirty="0">
                <a:latin typeface="Times New Roman" panose="02020603050405020304" pitchFamily="18" charset="0"/>
                <a:ea typeface="宋体" panose="02010600030101010101" pitchFamily="2" charset="-122"/>
                <a:cs typeface="Times New Roman" panose="02020603050405020304" pitchFamily="18" charset="0"/>
              </a:rPr>
              <a:t> Road, Hefei Hi-Tech Zone, Hefei, China</a:t>
            </a:r>
            <a:endParaRPr lang="en-US" altLang="zh-CN" sz="1000" dirty="0">
              <a:solidFill>
                <a:srgbClr val="005EAB"/>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6" name="文本框 5"/>
          <p:cNvSpPr txBox="1"/>
          <p:nvPr/>
        </p:nvSpPr>
        <p:spPr>
          <a:xfrm>
            <a:off x="371475" y="824230"/>
            <a:ext cx="6664960" cy="3805555"/>
          </a:xfrm>
          <a:prstGeom prst="rect">
            <a:avLst/>
          </a:prstGeom>
          <a:noFill/>
        </p:spPr>
        <p:txBody>
          <a:bodyPr wrap="square" rtlCol="0">
            <a:noAutofit/>
          </a:bodyPr>
          <a:p>
            <a:r>
              <a:rPr lang="zh-CN" altLang="zh-CN" sz="1000" b="1" dirty="0">
                <a:solidFill>
                  <a:schemeClr val="tx1"/>
                </a:solidFill>
                <a:effectLst/>
                <a:latin typeface="Times New Roman" panose="02020603050405020304" pitchFamily="18" charset="0"/>
                <a:cs typeface="Times New Roman" panose="02020603050405020304" pitchFamily="18" charset="0"/>
              </a:rPr>
              <a:t>1. Semiconductor / Microelectronics Ultrapure Water</a:t>
            </a:r>
            <a:endParaRPr lang="zh-CN" altLang="zh-CN" sz="1000" b="1" dirty="0">
              <a:solidFill>
                <a:schemeClr val="tx1"/>
              </a:solidFill>
              <a:effectLst/>
              <a:latin typeface="Times New Roman" panose="02020603050405020304" pitchFamily="18" charset="0"/>
              <a:cs typeface="Times New Roman" panose="02020603050405020304" pitchFamily="18" charset="0"/>
            </a:endParaRPr>
          </a:p>
          <a:p>
            <a:r>
              <a:rPr lang="en-US" altLang="zh-CN" sz="120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rPr>
              <a:t>High levels of dissolved oxygen (DO) reduce chip and thin-film panel yield. This equipment reliably lowers DO to below 1 ppb, ensuring ultrapure water quality and guaranteeing optimal performance.</a:t>
            </a:r>
            <a:endParaRPr lang="en-US" altLang="zh-CN" sz="120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algn="l">
              <a:buClrTx/>
              <a:buSzTx/>
              <a:buFontTx/>
            </a:pPr>
            <a:endParaRPr lang="zh-CN" altLang="zh-CN" sz="1000" b="1" dirty="0">
              <a:solidFill>
                <a:schemeClr val="tx1"/>
              </a:solidFill>
              <a:effectLst/>
              <a:latin typeface="Times New Roman" panose="02020603050405020304" pitchFamily="18" charset="0"/>
              <a:cs typeface="Times New Roman" panose="02020603050405020304" pitchFamily="18" charset="0"/>
            </a:endParaRPr>
          </a:p>
          <a:p>
            <a:pPr algn="l">
              <a:buClrTx/>
              <a:buSzTx/>
              <a:buFontTx/>
            </a:pPr>
            <a:r>
              <a:rPr lang="zh-CN" altLang="zh-CN" sz="1000" b="1" dirty="0">
                <a:solidFill>
                  <a:schemeClr val="tx1"/>
                </a:solidFill>
                <a:effectLst/>
                <a:latin typeface="Times New Roman" panose="02020603050405020304" pitchFamily="18" charset="0"/>
                <a:cs typeface="Times New Roman" panose="02020603050405020304" pitchFamily="18" charset="0"/>
              </a:rPr>
              <a:t>2. Boiler Feed Water</a:t>
            </a:r>
            <a:endParaRPr lang="zh-CN" altLang="zh-CN" sz="1000" b="1" dirty="0">
              <a:solidFill>
                <a:schemeClr val="tx1"/>
              </a:solidFill>
              <a:effectLst/>
              <a:latin typeface="Times New Roman" panose="02020603050405020304" pitchFamily="18" charset="0"/>
              <a:cs typeface="Times New Roman" panose="02020603050405020304" pitchFamily="18" charset="0"/>
            </a:endParaRPr>
          </a:p>
          <a:p>
            <a:r>
              <a:rPr lang="en-US" altLang="zh-CN" sz="120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rPr>
              <a:t>Replaces traditional amine-based deoxygenation with an eco-friendly, pollution-free alternative. It pre-removes O₂ and CO₂ from feedwater, preventing boiler and pipeline corrosion and extending boiler service life.</a:t>
            </a:r>
            <a:endParaRPr lang="en-US" altLang="zh-CN" sz="120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endParaRPr lang="en-US" altLang="zh-CN" sz="120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algn="l">
              <a:buClrTx/>
              <a:buSzTx/>
              <a:buNone/>
            </a:pPr>
            <a:r>
              <a:rPr lang="zh-CN" altLang="zh-CN" sz="1000" b="1" dirty="0">
                <a:solidFill>
                  <a:schemeClr val="tx1"/>
                </a:solidFill>
                <a:effectLst/>
                <a:latin typeface="Times New Roman" panose="02020603050405020304" pitchFamily="18" charset="0"/>
                <a:cs typeface="Times New Roman" panose="02020603050405020304" pitchFamily="18" charset="0"/>
              </a:rPr>
              <a:t>3. Oilfield Re-Injection Water</a:t>
            </a:r>
            <a:endParaRPr lang="zh-CN" altLang="zh-CN" sz="1000" b="1" dirty="0">
              <a:solidFill>
                <a:schemeClr val="tx1"/>
              </a:solidFill>
              <a:effectLst/>
              <a:latin typeface="Times New Roman" panose="02020603050405020304" pitchFamily="18" charset="0"/>
              <a:cs typeface="Times New Roman" panose="02020603050405020304" pitchFamily="18" charset="0"/>
            </a:endParaRPr>
          </a:p>
          <a:p>
            <a:r>
              <a:rPr lang="en-US" altLang="zh-CN" sz="120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rPr>
              <a:t>Dissolved oxygen, CO₂, and H₂S in the water corrode pipelines and cause scale formation. Membrane contactors remove these dissolved gases, protecting the reservoir and enhancing crude oil recovery.</a:t>
            </a:r>
            <a:endParaRPr lang="en-US" altLang="zh-CN" sz="120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endParaRPr lang="en-US" altLang="zh-CN" sz="100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algn="l">
              <a:buClrTx/>
              <a:buSzTx/>
              <a:buFontTx/>
            </a:pPr>
            <a:r>
              <a:rPr lang="zh-CN" altLang="zh-CN" sz="1000" b="1" dirty="0">
                <a:solidFill>
                  <a:schemeClr val="tx1"/>
                </a:solidFill>
                <a:effectLst/>
                <a:latin typeface="Times New Roman" panose="02020603050405020304" pitchFamily="18" charset="0"/>
                <a:cs typeface="Times New Roman" panose="02020603050405020304" pitchFamily="18" charset="0"/>
              </a:rPr>
              <a:t>4. Inkjet Ink Degassing</a:t>
            </a:r>
            <a:endParaRPr lang="zh-CN" altLang="zh-CN" sz="1000" b="1" dirty="0">
              <a:solidFill>
                <a:schemeClr val="tx1"/>
              </a:solidFill>
              <a:effectLst/>
              <a:latin typeface="Times New Roman" panose="02020603050405020304" pitchFamily="18" charset="0"/>
              <a:cs typeface="Times New Roman" panose="02020603050405020304" pitchFamily="18" charset="0"/>
            </a:endParaRPr>
          </a:p>
          <a:p>
            <a:r>
              <a:rPr lang="en-US" altLang="zh-CN" sz="120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rPr>
              <a:t>Eliminates bubbles within the ink, preventing nozzle clogging, ink starvation, and poor droplet formation during printing. It stabilizes print clarity and is ideally suited for continuous inline degassing lines.</a:t>
            </a:r>
            <a:endParaRPr lang="en-US" altLang="zh-CN" sz="120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algn="l">
              <a:buClrTx/>
              <a:buSzTx/>
              <a:buFontTx/>
            </a:pPr>
            <a:endParaRPr lang="zh-CN" altLang="zh-CN" sz="1000" b="1" dirty="0">
              <a:solidFill>
                <a:schemeClr val="tx1"/>
              </a:solidFill>
              <a:effectLst/>
              <a:latin typeface="Times New Roman" panose="02020603050405020304" pitchFamily="18" charset="0"/>
              <a:cs typeface="Times New Roman" panose="02020603050405020304" pitchFamily="18" charset="0"/>
            </a:endParaRPr>
          </a:p>
          <a:p>
            <a:pPr algn="l">
              <a:buClrTx/>
              <a:buSzTx/>
              <a:buFontTx/>
            </a:pPr>
            <a:r>
              <a:rPr lang="zh-CN" altLang="zh-CN" sz="1000" b="1" dirty="0">
                <a:solidFill>
                  <a:schemeClr val="tx1"/>
                </a:solidFill>
                <a:effectLst/>
                <a:latin typeface="Times New Roman" panose="02020603050405020304" pitchFamily="18" charset="0"/>
                <a:cs typeface="Times New Roman" panose="02020603050405020304" pitchFamily="18" charset="0"/>
              </a:rPr>
              <a:t>5. Food and Beverage Industry</a:t>
            </a:r>
            <a:endParaRPr lang="zh-CN" altLang="zh-CN" sz="1000" b="1" dirty="0">
              <a:solidFill>
                <a:schemeClr val="tx1"/>
              </a:solidFill>
              <a:effectLst/>
              <a:latin typeface="Times New Roman" panose="02020603050405020304" pitchFamily="18" charset="0"/>
              <a:cs typeface="Times New Roman" panose="02020603050405020304" pitchFamily="18" charset="0"/>
            </a:endParaRPr>
          </a:p>
          <a:p>
            <a:r>
              <a:rPr lang="en-US" altLang="zh-CN" sz="120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rPr>
              <a:t>Controls dissolved oxygen content in beer and beverages, extending shelf life, preserving natural flavor, and preventing oxidation and spoilage.</a:t>
            </a:r>
            <a:endParaRPr lang="en-US" altLang="zh-CN" sz="120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endParaRPr lang="en-US" altLang="zh-CN" sz="100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algn="l">
              <a:buClrTx/>
              <a:buSzTx/>
              <a:buNone/>
            </a:pPr>
            <a:r>
              <a:rPr lang="zh-CN" altLang="zh-CN" sz="1000" b="1" dirty="0">
                <a:solidFill>
                  <a:schemeClr val="tx1"/>
                </a:solidFill>
                <a:effectLst/>
                <a:latin typeface="Times New Roman" panose="02020603050405020304" pitchFamily="18" charset="0"/>
                <a:cs typeface="Times New Roman" panose="02020603050405020304" pitchFamily="18" charset="0"/>
              </a:rPr>
              <a:t>6. Pharmaceutical Pure Water</a:t>
            </a:r>
            <a:endParaRPr lang="zh-CN" altLang="zh-CN" sz="1000" b="1" dirty="0">
              <a:solidFill>
                <a:schemeClr val="tx1"/>
              </a:solidFill>
              <a:effectLst/>
              <a:latin typeface="Times New Roman" panose="02020603050405020304" pitchFamily="18" charset="0"/>
              <a:cs typeface="Times New Roman" panose="02020603050405020304" pitchFamily="18" charset="0"/>
            </a:endParaRPr>
          </a:p>
          <a:p>
            <a:r>
              <a:rPr lang="en-US" altLang="zh-CN" sz="120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rPr>
              <a:t>Removes CO₂ from water, lowering product water conductivity to meet pharmaceutical-grade standards (&lt; 1.3 µS/cm), and producing high-purity, impurity-free process water.</a:t>
            </a:r>
            <a:endParaRPr lang="en-US" altLang="zh-CN" sz="1200" noProof="0" dirty="0">
              <a:ln>
                <a:noFill/>
              </a:ln>
              <a:solidFill>
                <a:srgbClr val="221815"/>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7" name="图片 6"/>
          <p:cNvPicPr>
            <a:picLocks noChangeAspect="1"/>
          </p:cNvPicPr>
          <p:nvPr/>
        </p:nvPicPr>
        <p:blipFill>
          <a:blip r:embed="rId3"/>
          <a:stretch>
            <a:fillRect/>
          </a:stretch>
        </p:blipFill>
        <p:spPr>
          <a:xfrm>
            <a:off x="4763770" y="8853805"/>
            <a:ext cx="2527300" cy="985520"/>
          </a:xfrm>
          <a:prstGeom prst="rect">
            <a:avLst/>
          </a:prstGeom>
        </p:spPr>
      </p:pic>
      <p:pic>
        <p:nvPicPr>
          <p:cNvPr id="8" name="图片 7"/>
          <p:cNvPicPr>
            <a:picLocks noChangeAspect="1"/>
          </p:cNvPicPr>
          <p:nvPr/>
        </p:nvPicPr>
        <p:blipFill>
          <a:blip r:embed="rId4"/>
          <a:stretch>
            <a:fillRect/>
          </a:stretch>
        </p:blipFill>
        <p:spPr>
          <a:xfrm>
            <a:off x="371475" y="5584190"/>
            <a:ext cx="1961515" cy="1382395"/>
          </a:xfrm>
          <a:prstGeom prst="rect">
            <a:avLst/>
          </a:prstGeom>
        </p:spPr>
      </p:pic>
      <p:pic>
        <p:nvPicPr>
          <p:cNvPr id="9" name="图片 8"/>
          <p:cNvPicPr>
            <a:picLocks noChangeAspect="1"/>
          </p:cNvPicPr>
          <p:nvPr/>
        </p:nvPicPr>
        <p:blipFill>
          <a:blip r:embed="rId5"/>
          <a:stretch>
            <a:fillRect/>
          </a:stretch>
        </p:blipFill>
        <p:spPr>
          <a:xfrm>
            <a:off x="2559050" y="5568950"/>
            <a:ext cx="2305050" cy="1407160"/>
          </a:xfrm>
          <a:prstGeom prst="rect">
            <a:avLst/>
          </a:prstGeom>
        </p:spPr>
      </p:pic>
      <p:pic>
        <p:nvPicPr>
          <p:cNvPr id="10" name="图片 9"/>
          <p:cNvPicPr>
            <a:picLocks noChangeAspect="1"/>
          </p:cNvPicPr>
          <p:nvPr/>
        </p:nvPicPr>
        <p:blipFill>
          <a:blip r:embed="rId6"/>
          <a:srcRect r="9501"/>
          <a:stretch>
            <a:fillRect/>
          </a:stretch>
        </p:blipFill>
        <p:spPr>
          <a:xfrm>
            <a:off x="5027295" y="5584190"/>
            <a:ext cx="2183765" cy="1403350"/>
          </a:xfrm>
          <a:prstGeom prst="rect">
            <a:avLst/>
          </a:prstGeom>
        </p:spPr>
      </p:pic>
      <p:pic>
        <p:nvPicPr>
          <p:cNvPr id="11" name="图片 10"/>
          <p:cNvPicPr>
            <a:picLocks noChangeAspect="1"/>
          </p:cNvPicPr>
          <p:nvPr/>
        </p:nvPicPr>
        <p:blipFill>
          <a:blip r:embed="rId7"/>
          <a:srcRect r="7714"/>
          <a:stretch>
            <a:fillRect/>
          </a:stretch>
        </p:blipFill>
        <p:spPr>
          <a:xfrm>
            <a:off x="386080" y="7071995"/>
            <a:ext cx="1946910" cy="1583055"/>
          </a:xfrm>
          <a:prstGeom prst="rect">
            <a:avLst/>
          </a:prstGeom>
        </p:spPr>
      </p:pic>
      <p:pic>
        <p:nvPicPr>
          <p:cNvPr id="12" name="图片 11"/>
          <p:cNvPicPr>
            <a:picLocks noChangeAspect="1"/>
          </p:cNvPicPr>
          <p:nvPr/>
        </p:nvPicPr>
        <p:blipFill>
          <a:blip r:embed="rId8"/>
          <a:stretch>
            <a:fillRect/>
          </a:stretch>
        </p:blipFill>
        <p:spPr>
          <a:xfrm>
            <a:off x="2555875" y="7071995"/>
            <a:ext cx="2320925" cy="1530985"/>
          </a:xfrm>
          <a:prstGeom prst="rect">
            <a:avLst/>
          </a:prstGeom>
        </p:spPr>
      </p:pic>
      <p:pic>
        <p:nvPicPr>
          <p:cNvPr id="13" name="图片 12"/>
          <p:cNvPicPr>
            <a:picLocks noChangeAspect="1"/>
          </p:cNvPicPr>
          <p:nvPr/>
        </p:nvPicPr>
        <p:blipFill>
          <a:blip r:embed="rId9"/>
          <a:stretch>
            <a:fillRect/>
          </a:stretch>
        </p:blipFill>
        <p:spPr>
          <a:xfrm>
            <a:off x="5027295" y="7071995"/>
            <a:ext cx="2192655" cy="1530985"/>
          </a:xfrm>
          <a:prstGeom prst="rect">
            <a:avLst/>
          </a:prstGeom>
        </p:spPr>
      </p:pic>
    </p:spTree>
  </p:cSld>
  <p:clrMapOvr>
    <a:masterClrMapping/>
  </p:clrMapOvr>
</p:sld>
</file>

<file path=ppt/tags/tag1.xml><?xml version="1.0" encoding="utf-8"?>
<p:tagLst xmlns:p="http://schemas.openxmlformats.org/presentationml/2006/main">
  <p:tag name="TABLE_ENDDRAG_ORIGIN_RECT" val="266*165"/>
  <p:tag name="TABLE_ENDDRAG_RECT" val="24*606*266*165"/>
</p:tagLst>
</file>

<file path=ppt/tags/tag2.xml><?xml version="1.0" encoding="utf-8"?>
<p:tagLst xmlns:p="http://schemas.openxmlformats.org/presentationml/2006/main">
  <p:tag name="KSO_WPP_MARK_KEY" val="89276225-2e76-4d3e-9d77-49436db80fd5"/>
  <p:tag name="COMMONDATA" val="eyJoZGlkIjoiNDU5Njg1MTVjNmQ0YjhkZjRhYzYwOTI5Nzk4ZjU5ZDcif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3269</Words>
  <Application>WPS 演示</Application>
  <PresentationFormat>自定义</PresentationFormat>
  <Paragraphs>104</Paragraphs>
  <Slides>2</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vt:i4>
      </vt:variant>
    </vt:vector>
  </HeadingPairs>
  <TitlesOfParts>
    <vt:vector size="12" baseType="lpstr">
      <vt:lpstr>Arial</vt:lpstr>
      <vt:lpstr>宋体</vt:lpstr>
      <vt:lpstr>Wingdings</vt:lpstr>
      <vt:lpstr>Arial</vt:lpstr>
      <vt:lpstr>Times New Roman</vt:lpstr>
      <vt:lpstr>Calibri</vt:lpstr>
      <vt:lpstr>微软雅黑</vt:lpstr>
      <vt:lpstr>Arial Unicode MS</vt:lpstr>
      <vt:lpstr>等线</vt:lpstr>
      <vt:lpstr>Office Theme</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ZongGuan</dc:creator>
  <cp:lastModifiedBy>渣渣</cp:lastModifiedBy>
  <cp:revision>107</cp:revision>
  <dcterms:created xsi:type="dcterms:W3CDTF">2011-01-21T15:00:00Z</dcterms:created>
  <dcterms:modified xsi:type="dcterms:W3CDTF">2026-08-05T06:29:10Z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B56AD8D451BF473DA3A8068FFFB555F5_13</vt:lpwstr>
  </property>
  <property fmtid="{D5CDD505-2E9C-101B-9397-08002B2CF9AE}" pid="3" name="KSOProductBuildVer">
    <vt:lpwstr>2052-12.1.0.26895</vt:lpwstr>
  </property>
</Properties>
</file>