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259695"/>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58" userDrawn="1">
          <p15:clr>
            <a:srgbClr val="A4A3A4"/>
          </p15:clr>
        </p15:guide>
        <p15:guide id="2" pos="4556" userDrawn="1">
          <p15:clr>
            <a:srgbClr val="A4A3A4"/>
          </p15:clr>
        </p15:guide>
        <p15:guide id="3" pos="2433" userDrawn="1">
          <p15:clr>
            <a:srgbClr val="A4A3A4"/>
          </p15:clr>
        </p15:guide>
        <p15:guide id="4" pos="102" userDrawn="1">
          <p15:clr>
            <a:srgbClr val="A4A3A4"/>
          </p15:clr>
        </p15:guide>
        <p15:guide id="5" orient="horz" pos="4462" userDrawn="1">
          <p15:clr>
            <a:srgbClr val="A4A3A4"/>
          </p15:clr>
        </p15:guide>
        <p15:guide id="6" orient="horz" pos="5794" userDrawn="1">
          <p15:clr>
            <a:srgbClr val="A4A3A4"/>
          </p15:clr>
        </p15:guide>
        <p15:guide id="7" orient="horz" pos="12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B"/>
    <a:srgbClr val="E1E2E4"/>
    <a:srgbClr val="D6D7D9"/>
    <a:srgbClr val="DADBDD"/>
    <a:srgbClr val="E5ECF5"/>
    <a:srgbClr val="FFFFFF"/>
    <a:srgbClr val="3A648D"/>
    <a:srgbClr val="64BAE9"/>
    <a:srgbClr val="6ABCEC"/>
    <a:srgbClr val="A3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94660"/>
  </p:normalViewPr>
  <p:slideViewPr>
    <p:cSldViewPr snapToGrid="0" snapToObjects="1" showGuides="1">
      <p:cViewPr varScale="1">
        <p:scale>
          <a:sx n="61" d="100"/>
          <a:sy n="61" d="100"/>
        </p:scale>
        <p:origin x="1860" y="56"/>
      </p:cViewPr>
      <p:guideLst>
        <p:guide orient="horz" pos="5658"/>
        <p:guide pos="4556"/>
        <p:guide pos="2433"/>
        <p:guide pos="102"/>
        <p:guide orient="horz" pos="4462"/>
        <p:guide orient="horz" pos="5794"/>
        <p:guide orient="horz" pos="12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385B-F90B-48C0-9E99-EF97C0A1EB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92350" y="1143000"/>
            <a:ext cx="2273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18510-E9CC-4592-8FCE-CBEAF2FAB7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图片 74"/>
          <p:cNvPicPr>
            <a:picLocks noChangeAspect="1"/>
          </p:cNvPicPr>
          <p:nvPr/>
        </p:nvPicPr>
        <p:blipFill>
          <a:blip r:embed="rId1"/>
          <a:stretch>
            <a:fillRect/>
          </a:stretch>
        </p:blipFill>
        <p:spPr>
          <a:xfrm>
            <a:off x="965343" y="448348"/>
            <a:ext cx="842456" cy="435470"/>
          </a:xfrm>
          <a:prstGeom prst="rect">
            <a:avLst/>
          </a:prstGeom>
        </p:spPr>
      </p:pic>
      <p:sp>
        <p:nvSpPr>
          <p:cNvPr id="12" name="Freeform 1"/>
          <p:cNvSpPr/>
          <p:nvPr/>
        </p:nvSpPr>
        <p:spPr>
          <a:xfrm>
            <a:off x="-14732" y="877644"/>
            <a:ext cx="3566011" cy="45719"/>
          </a:xfrm>
          <a:custGeom>
            <a:avLst/>
            <a:gdLst>
              <a:gd name="connsiteX0" fmla="*/ 9525 w 1268056"/>
              <a:gd name="connsiteY0" fmla="*/ 9525 h 19050"/>
              <a:gd name="connsiteX1" fmla="*/ 1258531 w 1268056"/>
              <a:gd name="connsiteY1" fmla="*/ 9525 h 19050"/>
            </a:gdLst>
            <a:ahLst/>
            <a:cxnLst>
              <a:cxn ang="0">
                <a:pos x="connsiteX0" y="connsiteY0"/>
              </a:cxn>
              <a:cxn ang="0">
                <a:pos x="connsiteX1" y="connsiteY1"/>
              </a:cxn>
            </a:cxnLst>
            <a:rect l="l" t="t" r="r" b="b"/>
            <a:pathLst>
              <a:path w="1268056" h="19050">
                <a:moveTo>
                  <a:pt x="9525" y="9525"/>
                </a:moveTo>
                <a:lnTo>
                  <a:pt x="1258531" y="9525"/>
                </a:lnTo>
              </a:path>
            </a:pathLst>
          </a:custGeom>
          <a:ln w="28575">
            <a:solidFill>
              <a:srgbClr val="0054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73" name="图片 72"/>
          <p:cNvPicPr>
            <a:picLocks noChangeAspect="1"/>
          </p:cNvPicPr>
          <p:nvPr/>
        </p:nvPicPr>
        <p:blipFill>
          <a:blip r:embed="rId2"/>
          <a:stretch>
            <a:fillRect/>
          </a:stretch>
        </p:blipFill>
        <p:spPr>
          <a:xfrm>
            <a:off x="187066" y="69286"/>
            <a:ext cx="832143" cy="515476"/>
          </a:xfrm>
          <a:prstGeom prst="rect">
            <a:avLst/>
          </a:prstGeom>
        </p:spPr>
      </p:pic>
      <p:sp>
        <p:nvSpPr>
          <p:cNvPr id="6" name="矩形 5"/>
          <p:cNvSpPr/>
          <p:nvPr/>
        </p:nvSpPr>
        <p:spPr>
          <a:xfrm>
            <a:off x="2679700" y="0"/>
            <a:ext cx="4879975" cy="668162"/>
          </a:xfrm>
          <a:prstGeom prst="rect">
            <a:avLst/>
          </a:prstGeom>
          <a:solidFill>
            <a:srgbClr val="005EAB"/>
          </a:solidFill>
          <a:ln>
            <a:solidFill>
              <a:srgbClr val="005E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 name="文本框 4"/>
          <p:cNvSpPr txBox="1"/>
          <p:nvPr/>
        </p:nvSpPr>
        <p:spPr>
          <a:xfrm>
            <a:off x="162279" y="2469288"/>
            <a:ext cx="1265033"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产品简介</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62280" y="7956631"/>
            <a:ext cx="1265033"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标准测试条件</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10" name="表格 9"/>
          <p:cNvGraphicFramePr>
            <a:graphicFrameLocks noGrp="1"/>
          </p:cNvGraphicFramePr>
          <p:nvPr/>
        </p:nvGraphicFramePr>
        <p:xfrm>
          <a:off x="447262" y="8338502"/>
          <a:ext cx="6489566" cy="741680"/>
        </p:xfrm>
        <a:graphic>
          <a:graphicData uri="http://schemas.openxmlformats.org/drawingml/2006/table">
            <a:tbl>
              <a:tblPr firstRow="1" bandRow="1">
                <a:tableStyleId>{5C22544A-7EE6-4342-B048-85BDC9FD1C3A}</a:tableStyleId>
              </a:tblPr>
              <a:tblGrid>
                <a:gridCol w="1884458"/>
                <a:gridCol w="1077402"/>
                <a:gridCol w="1103243"/>
                <a:gridCol w="1341897"/>
                <a:gridCol w="1082566"/>
              </a:tblGrid>
              <a:tr h="370840">
                <a:tc>
                  <a:txBody>
                    <a:bodyPr/>
                    <a:lstStyle/>
                    <a:p>
                      <a:pPr algn="ctr"/>
                      <a:r>
                        <a:rPr lang="zh-CN" altLang="en-US" sz="1050" b="0" dirty="0">
                          <a:solidFill>
                            <a:srgbClr val="005EAB"/>
                          </a:solidFill>
                          <a:effectLst/>
                          <a:latin typeface="Times New Roman" panose="02020603050405020304" pitchFamily="18" charset="0"/>
                          <a:cs typeface="Times New Roman" panose="02020603050405020304" pitchFamily="18" charset="0"/>
                        </a:rPr>
                        <a:t>测试液</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050" b="0" dirty="0">
                          <a:solidFill>
                            <a:srgbClr val="005EAB"/>
                          </a:solidFill>
                          <a:effectLst/>
                          <a:latin typeface="Times New Roman" panose="02020603050405020304" pitchFamily="18" charset="0"/>
                          <a:cs typeface="Times New Roman" panose="02020603050405020304" pitchFamily="18" charset="0"/>
                        </a:rPr>
                        <a:t>水温（ ℃）</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b="0" dirty="0">
                          <a:solidFill>
                            <a:srgbClr val="005EAB"/>
                          </a:solidFill>
                          <a:effectLst/>
                          <a:latin typeface="Times New Roman" panose="02020603050405020304" pitchFamily="18" charset="0"/>
                          <a:cs typeface="Times New Roman" panose="02020603050405020304" pitchFamily="18" charset="0"/>
                        </a:rPr>
                        <a:t>pH</a:t>
                      </a:r>
                      <a:r>
                        <a:rPr lang="zh-CN" altLang="en-US" sz="1050" b="0" dirty="0">
                          <a:solidFill>
                            <a:srgbClr val="005EAB"/>
                          </a:solidFill>
                          <a:effectLst/>
                          <a:latin typeface="Times New Roman" panose="02020603050405020304" pitchFamily="18" charset="0"/>
                          <a:cs typeface="Times New Roman" panose="02020603050405020304" pitchFamily="18" charset="0"/>
                        </a:rPr>
                        <a:t>值</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050" b="0" dirty="0">
                          <a:solidFill>
                            <a:srgbClr val="005EAB"/>
                          </a:solidFill>
                          <a:effectLst/>
                          <a:latin typeface="Times New Roman" panose="02020603050405020304" pitchFamily="18" charset="0"/>
                          <a:cs typeface="Times New Roman" panose="02020603050405020304" pitchFamily="18" charset="0"/>
                        </a:rPr>
                        <a:t>测试压力</a:t>
                      </a:r>
                      <a:r>
                        <a:rPr lang="en-US" sz="1050" b="0" dirty="0">
                          <a:solidFill>
                            <a:srgbClr val="005EAB"/>
                          </a:solidFill>
                          <a:effectLst/>
                          <a:latin typeface="Times New Roman" panose="02020603050405020304" pitchFamily="18" charset="0"/>
                          <a:cs typeface="Times New Roman" panose="02020603050405020304" pitchFamily="18" charset="0"/>
                        </a:rPr>
                        <a:t>psi(MPa)</a:t>
                      </a:r>
                      <a:endParaRPr 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050" b="0" dirty="0">
                          <a:solidFill>
                            <a:srgbClr val="005EAB"/>
                          </a:solidFill>
                          <a:effectLst/>
                          <a:latin typeface="Times New Roman" panose="02020603050405020304" pitchFamily="18" charset="0"/>
                          <a:cs typeface="Times New Roman" panose="02020603050405020304" pitchFamily="18" charset="0"/>
                        </a:rPr>
                        <a:t>回收率（</a:t>
                      </a:r>
                      <a:r>
                        <a:rPr lang="en-US" altLang="zh-CN" sz="1050" b="0" dirty="0">
                          <a:solidFill>
                            <a:srgbClr val="005EAB"/>
                          </a:solidFill>
                          <a:effectLst/>
                          <a:latin typeface="Times New Roman" panose="02020603050405020304" pitchFamily="18" charset="0"/>
                          <a:cs typeface="Times New Roman" panose="02020603050405020304" pitchFamily="18" charset="0"/>
                        </a:rPr>
                        <a:t>%</a:t>
                      </a:r>
                      <a:r>
                        <a:rPr lang="zh-CN" altLang="en-US" sz="1050" b="0" dirty="0">
                          <a:solidFill>
                            <a:srgbClr val="005EAB"/>
                          </a:solidFill>
                          <a:effectLst/>
                          <a:latin typeface="Times New Roman" panose="02020603050405020304" pitchFamily="18" charset="0"/>
                          <a:cs typeface="Times New Roman" panose="02020603050405020304" pitchFamily="18" charset="0"/>
                        </a:rPr>
                        <a:t>）</a:t>
                      </a:r>
                      <a:endParaRPr lang="zh-CN" altLang="en-US" sz="1050" b="0" dirty="0">
                        <a:solidFill>
                          <a:srgbClr val="005EAB"/>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lnSpc>
                          <a:spcPct val="150000"/>
                        </a:lnSpc>
                      </a:pPr>
                      <a:r>
                        <a:rPr lang="zh-CN" altLang="en-US" sz="1050" b="0" dirty="0">
                          <a:solidFill>
                            <a:schemeClr val="tx1"/>
                          </a:solidFill>
                          <a:effectLst/>
                          <a:latin typeface="Times New Roman" panose="02020603050405020304" pitchFamily="18" charset="0"/>
                          <a:cs typeface="Times New Roman" panose="02020603050405020304" pitchFamily="18" charset="0"/>
                        </a:rPr>
                        <a:t>浓度为</a:t>
                      </a:r>
                      <a:r>
                        <a:rPr lang="en-US" altLang="zh-CN" sz="1050" b="0" dirty="0">
                          <a:solidFill>
                            <a:schemeClr val="tx1"/>
                          </a:solidFill>
                          <a:effectLst/>
                          <a:latin typeface="Times New Roman" panose="02020603050405020304" pitchFamily="18" charset="0"/>
                          <a:cs typeface="Times New Roman" panose="02020603050405020304" pitchFamily="18" charset="0"/>
                        </a:rPr>
                        <a:t>1500mg/L</a:t>
                      </a:r>
                      <a:r>
                        <a:rPr lang="zh-CN" altLang="en-US" sz="1050" b="0" dirty="0">
                          <a:solidFill>
                            <a:schemeClr val="tx1"/>
                          </a:solidFill>
                          <a:effectLst/>
                          <a:latin typeface="Times New Roman" panose="02020603050405020304" pitchFamily="18" charset="0"/>
                          <a:cs typeface="Times New Roman" panose="02020603050405020304" pitchFamily="18" charset="0"/>
                        </a:rPr>
                        <a:t>的</a:t>
                      </a:r>
                      <a:r>
                        <a:rPr lang="en-US" altLang="zh-CN" sz="1050" b="0" dirty="0">
                          <a:solidFill>
                            <a:schemeClr val="tx1"/>
                          </a:solidFill>
                          <a:effectLst/>
                          <a:latin typeface="Times New Roman" panose="02020603050405020304" pitchFamily="18" charset="0"/>
                          <a:cs typeface="Times New Roman" panose="02020603050405020304" pitchFamily="18" charset="0"/>
                        </a:rPr>
                        <a:t>NaCl</a:t>
                      </a:r>
                      <a:r>
                        <a:rPr lang="zh-CN" altLang="en-US" sz="1050" b="0" dirty="0">
                          <a:solidFill>
                            <a:schemeClr val="tx1"/>
                          </a:solidFill>
                          <a:effectLst/>
                          <a:latin typeface="Times New Roman" panose="02020603050405020304" pitchFamily="18" charset="0"/>
                          <a:cs typeface="Times New Roman" panose="02020603050405020304" pitchFamily="18" charset="0"/>
                        </a:rPr>
                        <a:t>溶液</a:t>
                      </a:r>
                      <a:endParaRPr lang="zh-CN" altLang="en-US"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25</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7.0</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150 psi(1.03MPa)</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050" b="0" dirty="0">
                          <a:solidFill>
                            <a:schemeClr val="tx1"/>
                          </a:solidFill>
                          <a:effectLst/>
                          <a:latin typeface="Times New Roman" panose="02020603050405020304" pitchFamily="18" charset="0"/>
                          <a:cs typeface="Times New Roman" panose="02020603050405020304" pitchFamily="18" charset="0"/>
                        </a:rPr>
                        <a:t>15</a:t>
                      </a:r>
                      <a:endParaRPr lang="en-US" altLang="zh-CN" sz="1050" b="0" dirty="0">
                        <a:solidFill>
                          <a:schemeClr val="tx1"/>
                        </a:solidFill>
                        <a:effectLst/>
                        <a:latin typeface="Times New Roman" panose="02020603050405020304" pitchFamily="18" charset="0"/>
                        <a:cs typeface="Times New Roman" panose="02020603050405020304" pitchFamily="18"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文本框 12"/>
          <p:cNvSpPr txBox="1"/>
          <p:nvPr/>
        </p:nvSpPr>
        <p:spPr>
          <a:xfrm>
            <a:off x="266431" y="9197975"/>
            <a:ext cx="6810465" cy="575945"/>
          </a:xfrm>
          <a:prstGeom prst="rect">
            <a:avLst/>
          </a:prstGeom>
          <a:noFill/>
        </p:spPr>
        <p:txBody>
          <a:bodyPr wrap="square">
            <a:spAutoFit/>
          </a:bodyPr>
          <a:lstStyle/>
          <a:p>
            <a:pPr>
              <a:lnSpc>
                <a:spcPct val="150000"/>
              </a:lnSpc>
            </a:pPr>
            <a:r>
              <a:rPr lang="zh-CN" altLang="en-US" sz="1050" dirty="0">
                <a:latin typeface="Times New Roman" panose="02020603050405020304" pitchFamily="18" charset="0"/>
                <a:cs typeface="Times New Roman" panose="02020603050405020304" pitchFamily="18" charset="0"/>
              </a:rPr>
              <a:t>1、测试条件:</a:t>
            </a:r>
            <a:r>
              <a:rPr lang="en-US" altLang="zh-CN" sz="1050" dirty="0">
                <a:latin typeface="Times New Roman" panose="02020603050405020304" pitchFamily="18" charset="0"/>
                <a:cs typeface="Times New Roman" panose="02020603050405020304" pitchFamily="18" charset="0"/>
              </a:rPr>
              <a:t>1500</a:t>
            </a:r>
            <a:r>
              <a:rPr lang="zh-CN" altLang="en-US" sz="1050" dirty="0">
                <a:latin typeface="Times New Roman" panose="02020603050405020304" pitchFamily="18" charset="0"/>
                <a:cs typeface="Times New Roman" panose="02020603050405020304" pitchFamily="18" charset="0"/>
              </a:rPr>
              <a:t> </a:t>
            </a:r>
            <a:r>
              <a:rPr lang="en-US" altLang="zh-CN" sz="1050" dirty="0">
                <a:latin typeface="Times New Roman" panose="02020603050405020304" pitchFamily="18" charset="0"/>
                <a:cs typeface="Times New Roman" panose="02020603050405020304" pitchFamily="18" charset="0"/>
              </a:rPr>
              <a:t>mg/L</a:t>
            </a:r>
            <a:r>
              <a:rPr lang="zh-CN" altLang="en-US" sz="1050" dirty="0">
                <a:latin typeface="Times New Roman" panose="02020603050405020304" pitchFamily="18" charset="0"/>
                <a:cs typeface="Times New Roman" panose="02020603050405020304" pitchFamily="18" charset="0"/>
              </a:rPr>
              <a:t>的</a:t>
            </a:r>
            <a:r>
              <a:rPr lang="en-US" altLang="zh-CN" sz="1050" dirty="0">
                <a:latin typeface="Times New Roman" panose="02020603050405020304" pitchFamily="18" charset="0"/>
                <a:cs typeface="Times New Roman" panose="02020603050405020304" pitchFamily="18" charset="0"/>
              </a:rPr>
              <a:t>NaCl</a:t>
            </a:r>
            <a:r>
              <a:rPr lang="zh-CN" altLang="en-US" sz="1050" dirty="0">
                <a:latin typeface="Times New Roman" panose="02020603050405020304" pitchFamily="18" charset="0"/>
                <a:cs typeface="Times New Roman" panose="02020603050405020304" pitchFamily="18" charset="0"/>
              </a:rPr>
              <a:t>，压力</a:t>
            </a:r>
            <a:r>
              <a:rPr lang="en-US" altLang="zh-CN" sz="1050" dirty="0">
                <a:latin typeface="Times New Roman" panose="02020603050405020304" pitchFamily="18" charset="0"/>
                <a:cs typeface="Times New Roman" panose="02020603050405020304" pitchFamily="18" charset="0"/>
              </a:rPr>
              <a:t>150</a:t>
            </a:r>
            <a:r>
              <a:rPr lang="zh-CN" altLang="en-US" sz="1050" dirty="0">
                <a:latin typeface="Times New Roman" panose="02020603050405020304" pitchFamily="18" charset="0"/>
                <a:cs typeface="Times New Roman" panose="02020603050405020304" pitchFamily="18" charset="0"/>
              </a:rPr>
              <a:t> psi(</a:t>
            </a:r>
            <a:r>
              <a:rPr lang="en-US" altLang="zh-CN" sz="1050" dirty="0">
                <a:latin typeface="Times New Roman" panose="02020603050405020304" pitchFamily="18" charset="0"/>
                <a:cs typeface="Times New Roman" panose="02020603050405020304" pitchFamily="18" charset="0"/>
              </a:rPr>
              <a:t>1.03</a:t>
            </a:r>
            <a:r>
              <a:rPr lang="zh-CN" altLang="en-US" sz="1050" dirty="0">
                <a:latin typeface="Times New Roman" panose="02020603050405020304" pitchFamily="18" charset="0"/>
                <a:cs typeface="Times New Roman" panose="02020603050405020304" pitchFamily="18" charset="0"/>
              </a:rPr>
              <a:t>MPa)，水温25 ℃，pH 7±0.5，</a:t>
            </a:r>
            <a:r>
              <a:rPr lang="en-US" altLang="zh-CN" sz="1050" dirty="0">
                <a:latin typeface="Times New Roman" panose="02020603050405020304" pitchFamily="18" charset="0"/>
                <a:cs typeface="Times New Roman" panose="02020603050405020304" pitchFamily="18" charset="0"/>
              </a:rPr>
              <a:t>15</a:t>
            </a:r>
            <a:r>
              <a:rPr lang="zh-CN" altLang="en-US" sz="1050" dirty="0">
                <a:latin typeface="Times New Roman" panose="02020603050405020304" pitchFamily="18" charset="0"/>
                <a:cs typeface="Times New Roman" panose="02020603050405020304" pitchFamily="18" charset="0"/>
              </a:rPr>
              <a:t>%回收率。</a:t>
            </a:r>
            <a:br>
              <a:rPr lang="en-US" altLang="zh-CN" sz="1050" dirty="0">
                <a:latin typeface="Times New Roman" panose="02020603050405020304" pitchFamily="18" charset="0"/>
                <a:cs typeface="Times New Roman" panose="02020603050405020304" pitchFamily="18" charset="0"/>
              </a:rPr>
            </a:br>
            <a:r>
              <a:rPr lang="zh-CN" altLang="en-US" sz="1050" dirty="0">
                <a:latin typeface="Times New Roman" panose="02020603050405020304" pitchFamily="18" charset="0"/>
                <a:cs typeface="Times New Roman" panose="02020603050405020304" pitchFamily="18" charset="0"/>
              </a:rPr>
              <a:t>2、单支膜元件产水量的波动范围 ± </a:t>
            </a:r>
            <a:r>
              <a:rPr lang="en-US" altLang="zh-CN" sz="1050" dirty="0">
                <a:latin typeface="Times New Roman" panose="02020603050405020304" pitchFamily="18" charset="0"/>
                <a:cs typeface="Times New Roman" panose="02020603050405020304" pitchFamily="18" charset="0"/>
              </a:rPr>
              <a:t>15</a:t>
            </a:r>
            <a:r>
              <a:rPr lang="zh-CN" altLang="en-US" sz="1050" dirty="0">
                <a:latin typeface="Times New Roman" panose="02020603050405020304" pitchFamily="18" charset="0"/>
                <a:cs typeface="Times New Roman" panose="02020603050405020304" pitchFamily="18" charset="0"/>
              </a:rPr>
              <a:t>%。     </a:t>
            </a:r>
            <a:endParaRPr lang="zh-CN" altLang="en-US" sz="105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179388" y="6696678"/>
            <a:ext cx="1265033"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产品性能</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87068" y="2851159"/>
            <a:ext cx="4048600" cy="1568450"/>
          </a:xfrm>
          <a:prstGeom prst="rect">
            <a:avLst/>
          </a:prstGeom>
          <a:noFill/>
        </p:spPr>
        <p:txBody>
          <a:bodyPr wrap="square">
            <a:spAutoFit/>
          </a:bodyPr>
          <a:lstStyle/>
          <a:p>
            <a:pPr algn="just">
              <a:lnSpc>
                <a:spcPct val="200000"/>
              </a:lnSpc>
            </a:pPr>
            <a:r>
              <a:rPr lang="zh-CN" altLang="en-US" sz="1200" b="1" dirty="0">
                <a:latin typeface="Times New Roman" panose="02020603050405020304" pitchFamily="18" charset="0"/>
                <a:cs typeface="Times New Roman" panose="02020603050405020304" pitchFamily="18" charset="0"/>
              </a:rPr>
              <a:t>该产品是一款卷式工业超低压反渗透膜元件，适合进水含盐量小于</a:t>
            </a:r>
            <a:r>
              <a:rPr lang="en-US" altLang="zh-CN" sz="1200" b="1" dirty="0">
                <a:latin typeface="Times New Roman" panose="02020603050405020304" pitchFamily="18" charset="0"/>
                <a:cs typeface="Times New Roman" panose="02020603050405020304" pitchFamily="18" charset="0"/>
              </a:rPr>
              <a:t>2000 ppm</a:t>
            </a:r>
            <a:r>
              <a:rPr lang="zh-CN" altLang="en-US" sz="1200" b="1" dirty="0">
                <a:latin typeface="Times New Roman" panose="02020603050405020304" pitchFamily="18" charset="0"/>
                <a:cs typeface="Times New Roman" panose="02020603050405020304" pitchFamily="18" charset="0"/>
              </a:rPr>
              <a:t>的水处理场景，具有超低运行压力、高脱盐率和高水通量等优点，可应用于半导体、化工、市政、钢铁、电力、电子等行业的纯水制备等领域。</a:t>
            </a:r>
            <a:endParaRPr lang="zh-CN" altLang="en-US" sz="12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62279" y="4936445"/>
            <a:ext cx="1029422"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应用领域</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187066" y="5318316"/>
            <a:ext cx="3676017" cy="922020"/>
          </a:xfrm>
          <a:prstGeom prst="rect">
            <a:avLst/>
          </a:prstGeom>
          <a:noFill/>
        </p:spPr>
        <p:txBody>
          <a:bodyPr wrap="square">
            <a:spAutoFit/>
          </a:bodyPr>
          <a:lstStyle/>
          <a:p>
            <a:pPr marL="171450" indent="-171450" algn="just">
              <a:lnSpc>
                <a:spcPct val="150000"/>
              </a:lnSpc>
              <a:buClr>
                <a:srgbClr val="005EAB"/>
              </a:buClr>
              <a:buFont typeface="Wingdings" panose="05000000000000000000" pitchFamily="2" charset="2"/>
              <a:buChar char="u"/>
            </a:pPr>
            <a:r>
              <a:rPr lang="zh-CN" altLang="en-US" sz="1200" b="1" dirty="0">
                <a:latin typeface="Times New Roman" panose="02020603050405020304" pitchFamily="18" charset="0"/>
                <a:cs typeface="Times New Roman" panose="02020603050405020304" pitchFamily="18" charset="0"/>
              </a:rPr>
              <a:t>半导体、化工、市政</a:t>
            </a:r>
            <a:endParaRPr lang="zh-CN" altLang="en-US" sz="1200" b="1" dirty="0">
              <a:latin typeface="Times New Roman" panose="02020603050405020304" pitchFamily="18" charset="0"/>
              <a:cs typeface="Times New Roman" panose="02020603050405020304" pitchFamily="18" charset="0"/>
            </a:endParaRPr>
          </a:p>
          <a:p>
            <a:pPr indent="0" algn="just">
              <a:lnSpc>
                <a:spcPct val="150000"/>
              </a:lnSpc>
              <a:buClr>
                <a:srgbClr val="005EAB"/>
              </a:buClr>
              <a:buFont typeface="Wingdings" panose="05000000000000000000" pitchFamily="2" charset="2"/>
              <a:buNone/>
            </a:pPr>
            <a:r>
              <a:rPr lang="zh-CN" altLang="en-US" sz="1200" b="1" dirty="0">
                <a:latin typeface="Times New Roman" panose="02020603050405020304" pitchFamily="18" charset="0"/>
                <a:cs typeface="Times New Roman" panose="02020603050405020304" pitchFamily="18" charset="0"/>
              </a:rPr>
              <a:t>钢铁、电力、电子等</a:t>
            </a:r>
            <a:endParaRPr lang="en-US" altLang="zh-CN" sz="1200" b="1" dirty="0">
              <a:latin typeface="Times New Roman" panose="02020603050405020304" pitchFamily="18" charset="0"/>
              <a:cs typeface="Times New Roman" panose="02020603050405020304" pitchFamily="18" charset="0"/>
            </a:endParaRPr>
          </a:p>
          <a:p>
            <a:pPr indent="0" algn="just">
              <a:lnSpc>
                <a:spcPct val="150000"/>
              </a:lnSpc>
              <a:buClr>
                <a:srgbClr val="005EAB"/>
              </a:buClr>
              <a:buFont typeface="Wingdings" panose="05000000000000000000" pitchFamily="2" charset="2"/>
              <a:buNone/>
            </a:pPr>
            <a:r>
              <a:rPr lang="zh-CN" altLang="en-US" sz="1200" b="1" dirty="0">
                <a:latin typeface="Times New Roman" panose="02020603050405020304" pitchFamily="18" charset="0"/>
                <a:cs typeface="Times New Roman" panose="02020603050405020304" pitchFamily="18" charset="0"/>
              </a:rPr>
              <a:t>纯水</a:t>
            </a:r>
            <a:r>
              <a:rPr lang="zh-CN" altLang="en-US" sz="1200" b="1" dirty="0">
                <a:latin typeface="Times New Roman" panose="02020603050405020304" pitchFamily="18" charset="0"/>
                <a:cs typeface="Times New Roman" panose="02020603050405020304" pitchFamily="18" charset="0"/>
              </a:rPr>
              <a:t>制备 </a:t>
            </a:r>
            <a:endParaRPr lang="zh-CN" altLang="en-US" sz="1200" b="1"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162279" y="1351051"/>
            <a:ext cx="4073389" cy="953135"/>
          </a:xfrm>
          <a:prstGeom prst="rect">
            <a:avLst/>
          </a:prstGeom>
          <a:noFill/>
        </p:spPr>
        <p:txBody>
          <a:bodyPr wrap="square">
            <a:spAutoFit/>
          </a:bodyPr>
          <a:lstStyle/>
          <a:p>
            <a:r>
              <a:rPr lang="en-US" altLang="zh-CN" sz="2800" b="1" dirty="0">
                <a:solidFill>
                  <a:srgbClr val="005EAB"/>
                </a:solidFill>
                <a:latin typeface="Times New Roman" panose="02020603050405020304" pitchFamily="18" charset="0"/>
                <a:cs typeface="Times New Roman" panose="02020603050405020304" pitchFamily="18" charset="0"/>
              </a:rPr>
              <a:t>BWRO-8040-440-ULP</a:t>
            </a:r>
            <a:endParaRPr lang="en-US" altLang="zh-CN" sz="2800" b="1" dirty="0">
              <a:solidFill>
                <a:srgbClr val="005EAB"/>
              </a:solidFill>
              <a:latin typeface="Times New Roman" panose="02020603050405020304" pitchFamily="18" charset="0"/>
              <a:cs typeface="Times New Roman" panose="02020603050405020304" pitchFamily="18" charset="0"/>
            </a:endParaRPr>
          </a:p>
          <a:p>
            <a:r>
              <a:rPr lang="zh-CN" altLang="en-US" sz="2800" b="1" dirty="0">
                <a:solidFill>
                  <a:srgbClr val="005EAB"/>
                </a:solidFill>
                <a:latin typeface="Times New Roman" panose="02020603050405020304" pitchFamily="18" charset="0"/>
                <a:cs typeface="Times New Roman" panose="02020603050405020304" pitchFamily="18" charset="0"/>
              </a:rPr>
              <a:t>超低压反渗透膜元件</a:t>
            </a:r>
            <a:endParaRPr lang="zh-CN" altLang="en-US" sz="2800" b="1" dirty="0">
              <a:solidFill>
                <a:srgbClr val="005EAB"/>
              </a:solidFill>
              <a:latin typeface="Times New Roman" panose="02020603050405020304" pitchFamily="18" charset="0"/>
              <a:cs typeface="Times New Roman" panose="02020603050405020304" pitchFamily="18" charset="0"/>
            </a:endParaRPr>
          </a:p>
        </p:txBody>
      </p:sp>
      <p:pic>
        <p:nvPicPr>
          <p:cNvPr id="22" name="图片 21"/>
          <p:cNvPicPr>
            <a:picLocks noChangeAspect="1"/>
          </p:cNvPicPr>
          <p:nvPr/>
        </p:nvPicPr>
        <p:blipFill>
          <a:blip r:embed="rId3"/>
          <a:stretch>
            <a:fillRect/>
          </a:stretch>
        </p:blipFill>
        <p:spPr>
          <a:xfrm rot="20317128">
            <a:off x="4516467" y="2472868"/>
            <a:ext cx="2716820" cy="1277183"/>
          </a:xfrm>
          <a:prstGeom prst="rect">
            <a:avLst/>
          </a:prstGeom>
        </p:spPr>
      </p:pic>
      <p:graphicFrame>
        <p:nvGraphicFramePr>
          <p:cNvPr id="11" name="表格 10"/>
          <p:cNvGraphicFramePr>
            <a:graphicFrameLocks noGrp="1"/>
          </p:cNvGraphicFramePr>
          <p:nvPr/>
        </p:nvGraphicFramePr>
        <p:xfrm>
          <a:off x="457200" y="7083146"/>
          <a:ext cx="6440805" cy="741680"/>
        </p:xfrm>
        <a:graphic>
          <a:graphicData uri="http://schemas.openxmlformats.org/drawingml/2006/table">
            <a:tbl>
              <a:tblPr firstRow="1" bandRow="1">
                <a:tableStyleId>{5C22544A-7EE6-4342-B048-85BDC9FD1C3A}</a:tableStyleId>
              </a:tblPr>
              <a:tblGrid>
                <a:gridCol w="1475105"/>
                <a:gridCol w="970915"/>
                <a:gridCol w="1069119"/>
                <a:gridCol w="1637309"/>
                <a:gridCol w="1288112"/>
              </a:tblGrid>
              <a:tr h="370840">
                <a:tc>
                  <a:txBody>
                    <a:bodyPr/>
                    <a:lstStyle/>
                    <a:p>
                      <a:pPr algn="ctr"/>
                      <a:r>
                        <a:rPr lang="zh-CN" altLang="en-US" sz="1050" b="0" dirty="0">
                          <a:solidFill>
                            <a:srgbClr val="005EAB"/>
                          </a:solidFill>
                          <a:latin typeface="Times New Roman" panose="02020603050405020304" pitchFamily="18" charset="0"/>
                          <a:ea typeface="+mn-ea"/>
                          <a:cs typeface="Times New Roman" panose="02020603050405020304" pitchFamily="18" charset="0"/>
                        </a:rPr>
                        <a:t>膜元件型号</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050" b="0" dirty="0">
                          <a:solidFill>
                            <a:srgbClr val="005EAB"/>
                          </a:solidFill>
                          <a:latin typeface="Times New Roman" panose="02020603050405020304" pitchFamily="18" charset="0"/>
                          <a:ea typeface="+mn-ea"/>
                          <a:cs typeface="Times New Roman" panose="02020603050405020304" pitchFamily="18" charset="0"/>
                        </a:rPr>
                        <a:t>稳定脱盐率</a:t>
                      </a:r>
                      <a:r>
                        <a:rPr lang="en-US" altLang="zh-CN"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050" b="0" dirty="0">
                          <a:solidFill>
                            <a:srgbClr val="005EAB"/>
                          </a:solidFill>
                          <a:latin typeface="Times New Roman" panose="02020603050405020304" pitchFamily="18" charset="0"/>
                          <a:ea typeface="+mn-ea"/>
                          <a:cs typeface="Times New Roman" panose="02020603050405020304" pitchFamily="18" charset="0"/>
                        </a:rPr>
                        <a:t>最低脱盐率</a:t>
                      </a:r>
                      <a:r>
                        <a:rPr lang="en-US" altLang="zh-CN"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050" b="0" dirty="0">
                          <a:solidFill>
                            <a:srgbClr val="005EAB"/>
                          </a:solidFill>
                          <a:latin typeface="Times New Roman" panose="02020603050405020304" pitchFamily="18" charset="0"/>
                          <a:ea typeface="+mn-ea"/>
                          <a:cs typeface="Times New Roman" panose="02020603050405020304" pitchFamily="18" charset="0"/>
                        </a:rPr>
                        <a:t>平均产水量</a:t>
                      </a:r>
                      <a:r>
                        <a:rPr lang="en-US" altLang="zh-CN" sz="1050" b="0" dirty="0">
                          <a:solidFill>
                            <a:srgbClr val="005EAB"/>
                          </a:solidFill>
                          <a:latin typeface="Times New Roman" panose="02020603050405020304" pitchFamily="18" charset="0"/>
                          <a:ea typeface="+mn-ea"/>
                          <a:cs typeface="Times New Roman" panose="02020603050405020304" pitchFamily="18" charset="0"/>
                        </a:rPr>
                        <a:t>GPD</a:t>
                      </a:r>
                      <a:r>
                        <a:rPr lang="zh-CN" altLang="en-US" sz="1050" b="0" dirty="0">
                          <a:solidFill>
                            <a:srgbClr val="005EAB"/>
                          </a:solidFill>
                          <a:latin typeface="Times New Roman" panose="02020603050405020304" pitchFamily="18" charset="0"/>
                          <a:ea typeface="+mn-ea"/>
                          <a:cs typeface="Times New Roman" panose="02020603050405020304" pitchFamily="18" charset="0"/>
                        </a:rPr>
                        <a:t>（</a:t>
                      </a:r>
                      <a:r>
                        <a:rPr lang="en-US" altLang="zh-CN" sz="1050" b="0" dirty="0">
                          <a:solidFill>
                            <a:srgbClr val="005EAB"/>
                          </a:solidFill>
                          <a:latin typeface="Times New Roman" panose="02020603050405020304" pitchFamily="18" charset="0"/>
                          <a:ea typeface="+mn-ea"/>
                          <a:cs typeface="Times New Roman" panose="02020603050405020304" pitchFamily="18" charset="0"/>
                        </a:rPr>
                        <a:t>m</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3</a:t>
                      </a:r>
                      <a:r>
                        <a:rPr lang="en-US" altLang="zh-CN" sz="1050" b="0" dirty="0">
                          <a:solidFill>
                            <a:srgbClr val="005EAB"/>
                          </a:solidFill>
                          <a:latin typeface="Times New Roman" panose="02020603050405020304" pitchFamily="18" charset="0"/>
                          <a:ea typeface="+mn-ea"/>
                          <a:cs typeface="Times New Roman" panose="02020603050405020304" pitchFamily="18" charset="0"/>
                        </a:rPr>
                        <a:t>/d</a:t>
                      </a:r>
                      <a:r>
                        <a:rPr lang="zh-CN" altLang="en-US" sz="1050" b="0" dirty="0">
                          <a:solidFill>
                            <a:srgbClr val="005EAB"/>
                          </a:solidFill>
                          <a:latin typeface="Times New Roman" panose="02020603050405020304" pitchFamily="18" charset="0"/>
                          <a:ea typeface="+mn-ea"/>
                          <a:cs typeface="Times New Roman" panose="02020603050405020304" pitchFamily="18" charset="0"/>
                        </a:rPr>
                        <a:t>）</a:t>
                      </a:r>
                      <a:endParaRPr lang="zh-CN" altLang="en-US" sz="1050" b="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050" b="0" dirty="0">
                          <a:solidFill>
                            <a:srgbClr val="005EAB"/>
                          </a:solidFill>
                          <a:latin typeface="Times New Roman" panose="02020603050405020304" pitchFamily="18" charset="0"/>
                          <a:ea typeface="+mn-ea"/>
                          <a:cs typeface="Times New Roman" panose="02020603050405020304" pitchFamily="18" charset="0"/>
                        </a:rPr>
                        <a:t>有效膜面积</a:t>
                      </a:r>
                      <a:r>
                        <a:rPr lang="en-US" altLang="zh-CN" sz="1050" b="0" dirty="0">
                          <a:solidFill>
                            <a:srgbClr val="005EAB"/>
                          </a:solidFill>
                          <a:latin typeface="Times New Roman" panose="02020603050405020304" pitchFamily="18" charset="0"/>
                          <a:ea typeface="+mn-ea"/>
                          <a:cs typeface="Times New Roman" panose="02020603050405020304" pitchFamily="18" charset="0"/>
                        </a:rPr>
                        <a:t>ft </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2</a:t>
                      </a:r>
                      <a:r>
                        <a:rPr lang="en-US" altLang="zh-CN" sz="1050" b="0" baseline="0" dirty="0">
                          <a:solidFill>
                            <a:srgbClr val="005EAB"/>
                          </a:solidFill>
                          <a:latin typeface="Times New Roman" panose="02020603050405020304" pitchFamily="18" charset="0"/>
                          <a:ea typeface="+mn-ea"/>
                          <a:cs typeface="Times New Roman" panose="02020603050405020304" pitchFamily="18" charset="0"/>
                        </a:rPr>
                        <a:t>(m</a:t>
                      </a:r>
                      <a:r>
                        <a:rPr lang="en-US" altLang="zh-CN" sz="1050" b="0" baseline="30000" dirty="0">
                          <a:solidFill>
                            <a:srgbClr val="005EAB"/>
                          </a:solidFill>
                          <a:latin typeface="Times New Roman" panose="02020603050405020304" pitchFamily="18" charset="0"/>
                          <a:ea typeface="+mn-ea"/>
                          <a:cs typeface="Times New Roman" panose="02020603050405020304" pitchFamily="18" charset="0"/>
                        </a:rPr>
                        <a:t>2</a:t>
                      </a:r>
                      <a:r>
                        <a:rPr lang="en-US" altLang="zh-CN" sz="1050" b="0" baseline="0" dirty="0">
                          <a:solidFill>
                            <a:srgbClr val="005EAB"/>
                          </a:solidFill>
                          <a:latin typeface="Times New Roman" panose="02020603050405020304" pitchFamily="18" charset="0"/>
                          <a:ea typeface="+mn-ea"/>
                          <a:cs typeface="Times New Roman" panose="02020603050405020304" pitchFamily="18" charset="0"/>
                        </a:rPr>
                        <a:t>)</a:t>
                      </a:r>
                      <a:endParaRPr lang="en-US" altLang="zh-CN" sz="1050" b="0" baseline="0" dirty="0">
                        <a:solidFill>
                          <a:srgbClr val="005EAB"/>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BWRO-8040-440-ULP</a:t>
                      </a:r>
                      <a:endParaRPr lang="en-US" altLang="zh-CN"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99.5</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99.3</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12650</a:t>
                      </a:r>
                      <a:r>
                        <a:rPr lang="zh-CN" altLang="en-US" sz="1050" b="0" dirty="0">
                          <a:solidFill>
                            <a:schemeClr val="tx1"/>
                          </a:solidFill>
                          <a:latin typeface="Times New Roman" panose="02020603050405020304" pitchFamily="18" charset="0"/>
                          <a:ea typeface="+mn-ea"/>
                          <a:cs typeface="Times New Roman" panose="02020603050405020304" pitchFamily="18" charset="0"/>
                        </a:rPr>
                        <a:t>（</a:t>
                      </a:r>
                      <a:r>
                        <a:rPr lang="en-US" altLang="zh-CN" sz="1050" b="0" dirty="0">
                          <a:solidFill>
                            <a:schemeClr val="tx1"/>
                          </a:solidFill>
                          <a:latin typeface="Times New Roman" panose="02020603050405020304" pitchFamily="18" charset="0"/>
                          <a:ea typeface="+mn-ea"/>
                          <a:cs typeface="Times New Roman" panose="02020603050405020304" pitchFamily="18" charset="0"/>
                        </a:rPr>
                        <a:t>47.9</a:t>
                      </a:r>
                      <a:r>
                        <a:rPr lang="zh-CN" altLang="en-US" sz="1050" b="0" dirty="0">
                          <a:solidFill>
                            <a:schemeClr val="tx1"/>
                          </a:solidFill>
                          <a:latin typeface="Times New Roman" panose="02020603050405020304" pitchFamily="18" charset="0"/>
                          <a:ea typeface="+mn-ea"/>
                          <a:cs typeface="Times New Roman" panose="02020603050405020304" pitchFamily="18" charset="0"/>
                        </a:rPr>
                        <a:t>）</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50" b="0" dirty="0">
                          <a:solidFill>
                            <a:schemeClr val="tx1"/>
                          </a:solidFill>
                          <a:latin typeface="Times New Roman" panose="02020603050405020304" pitchFamily="18" charset="0"/>
                          <a:ea typeface="+mn-ea"/>
                          <a:cs typeface="Times New Roman" panose="02020603050405020304" pitchFamily="18" charset="0"/>
                        </a:rPr>
                        <a:t>440</a:t>
                      </a:r>
                      <a:r>
                        <a:rPr lang="zh-CN" altLang="en-US" sz="1050" b="0" dirty="0">
                          <a:solidFill>
                            <a:schemeClr val="tx1"/>
                          </a:solidFill>
                          <a:latin typeface="Times New Roman" panose="02020603050405020304" pitchFamily="18" charset="0"/>
                          <a:ea typeface="+mn-ea"/>
                          <a:cs typeface="Times New Roman" panose="02020603050405020304" pitchFamily="18" charset="0"/>
                        </a:rPr>
                        <a:t>（</a:t>
                      </a:r>
                      <a:r>
                        <a:rPr lang="en-US" altLang="zh-CN" sz="1050" b="0" dirty="0">
                          <a:solidFill>
                            <a:schemeClr val="tx1"/>
                          </a:solidFill>
                          <a:latin typeface="Times New Roman" panose="02020603050405020304" pitchFamily="18" charset="0"/>
                          <a:ea typeface="+mn-ea"/>
                          <a:cs typeface="Times New Roman" panose="02020603050405020304" pitchFamily="18" charset="0"/>
                        </a:rPr>
                        <a:t>41.0</a:t>
                      </a:r>
                      <a:r>
                        <a:rPr lang="zh-CN" altLang="en-US" sz="1050" b="0" dirty="0">
                          <a:solidFill>
                            <a:schemeClr val="tx1"/>
                          </a:solidFill>
                          <a:latin typeface="Times New Roman" panose="02020603050405020304" pitchFamily="18" charset="0"/>
                          <a:ea typeface="+mn-ea"/>
                          <a:cs typeface="Times New Roman" panose="02020603050405020304" pitchFamily="18" charset="0"/>
                        </a:rPr>
                        <a:t>）</a:t>
                      </a:r>
                      <a:endParaRPr lang="zh-CN" altLang="en-US" sz="1050" b="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r="5537"/>
          <a:stretch>
            <a:fillRect/>
          </a:stretch>
        </p:blipFill>
        <p:spPr>
          <a:xfrm>
            <a:off x="2025074" y="4698641"/>
            <a:ext cx="2376861" cy="16774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图片 14"/>
          <p:cNvPicPr>
            <a:picLocks noChangeAspect="1"/>
          </p:cNvPicPr>
          <p:nvPr/>
        </p:nvPicPr>
        <p:blipFill>
          <a:blip r:embed="rId5"/>
          <a:stretch>
            <a:fillRect/>
          </a:stretch>
        </p:blipFill>
        <p:spPr>
          <a:xfrm>
            <a:off x="4654416" y="4659375"/>
            <a:ext cx="2285910" cy="17167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0" y="10025741"/>
            <a:ext cx="7559675" cy="233953"/>
          </a:xfrm>
          <a:prstGeom prst="rect">
            <a:avLst/>
          </a:prstGeom>
          <a:solidFill>
            <a:srgbClr val="0060A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 name="文本框 5"/>
          <p:cNvSpPr txBox="1"/>
          <p:nvPr/>
        </p:nvSpPr>
        <p:spPr>
          <a:xfrm>
            <a:off x="202409" y="9158389"/>
            <a:ext cx="4776166" cy="470963"/>
          </a:xfrm>
          <a:prstGeom prst="rect">
            <a:avLst/>
          </a:prstGeom>
          <a:noFill/>
        </p:spPr>
        <p:txBody>
          <a:bodyPr wrap="square">
            <a:spAutoFit/>
          </a:bodyPr>
          <a:lstStyle/>
          <a:p>
            <a:pPr>
              <a:lnSpc>
                <a:spcPct val="130000"/>
              </a:lnSpc>
            </a:pPr>
            <a:r>
              <a:rPr lang="zh-CN" altLang="en-US" sz="1000" b="1" dirty="0">
                <a:latin typeface="Times New Roman" panose="02020603050405020304" pitchFamily="18" charset="0"/>
                <a:cs typeface="Times New Roman" panose="02020603050405020304" pitchFamily="18" charset="0"/>
              </a:rPr>
              <a:t>公司名称：</a:t>
            </a:r>
            <a:r>
              <a:rPr lang="zh-CN" altLang="en-US" sz="1000" dirty="0">
                <a:latin typeface="Times New Roman" panose="02020603050405020304" pitchFamily="18" charset="0"/>
                <a:cs typeface="Times New Roman" panose="02020603050405020304" pitchFamily="18" charset="0"/>
              </a:rPr>
              <a:t>安徽科博瑞环境科技有限公司</a:t>
            </a:r>
            <a:endParaRPr lang="en-US" altLang="zh-CN" sz="1000" dirty="0">
              <a:latin typeface="Times New Roman" panose="02020603050405020304" pitchFamily="18" charset="0"/>
              <a:cs typeface="Times New Roman" panose="02020603050405020304" pitchFamily="18" charset="0"/>
            </a:endParaRPr>
          </a:p>
          <a:p>
            <a:pPr>
              <a:lnSpc>
                <a:spcPct val="130000"/>
              </a:lnSpc>
            </a:pPr>
            <a:r>
              <a:rPr lang="zh-CN" altLang="en-US" sz="1000" b="1" dirty="0">
                <a:latin typeface="Times New Roman" panose="02020603050405020304" pitchFamily="18" charset="0"/>
                <a:cs typeface="Times New Roman" panose="02020603050405020304" pitchFamily="18" charset="0"/>
              </a:rPr>
              <a:t>公司地址：</a:t>
            </a:r>
            <a:r>
              <a:rPr lang="zh-CN" altLang="en-US" sz="1000" dirty="0">
                <a:latin typeface="Times New Roman" panose="02020603050405020304" pitchFamily="18" charset="0"/>
                <a:cs typeface="Times New Roman" panose="02020603050405020304" pitchFamily="18" charset="0"/>
              </a:rPr>
              <a:t>安徽省合肥市高新区孔雀台路</a:t>
            </a:r>
            <a:r>
              <a:rPr lang="en-US" altLang="zh-CN" sz="1000" dirty="0">
                <a:latin typeface="Times New Roman" panose="02020603050405020304" pitchFamily="18" charset="0"/>
                <a:cs typeface="Times New Roman" panose="02020603050405020304" pitchFamily="18" charset="0"/>
              </a:rPr>
              <a:t>2899</a:t>
            </a:r>
            <a:r>
              <a:rPr lang="zh-CN" altLang="en-US" sz="1000" dirty="0">
                <a:latin typeface="Times New Roman" panose="02020603050405020304" pitchFamily="18" charset="0"/>
                <a:cs typeface="Times New Roman" panose="02020603050405020304" pitchFamily="18" charset="0"/>
              </a:rPr>
              <a:t>号联东</a:t>
            </a:r>
            <a:r>
              <a:rPr lang="en-US" altLang="zh-CN" sz="1000" dirty="0">
                <a:latin typeface="Times New Roman" panose="02020603050405020304" pitchFamily="18" charset="0"/>
                <a:cs typeface="Times New Roman" panose="02020603050405020304" pitchFamily="18" charset="0"/>
              </a:rPr>
              <a:t>U</a:t>
            </a:r>
            <a:r>
              <a:rPr lang="zh-CN" altLang="en-US" sz="1000" dirty="0">
                <a:latin typeface="Times New Roman" panose="02020603050405020304" pitchFamily="18" charset="0"/>
                <a:cs typeface="Times New Roman" panose="02020603050405020304" pitchFamily="18" charset="0"/>
              </a:rPr>
              <a:t>谷合肥高新国际企业港</a:t>
            </a:r>
            <a:r>
              <a:rPr lang="en-US" altLang="zh-CN" sz="1000" dirty="0">
                <a:latin typeface="Times New Roman" panose="02020603050405020304" pitchFamily="18" charset="0"/>
                <a:cs typeface="Times New Roman" panose="02020603050405020304" pitchFamily="18" charset="0"/>
              </a:rPr>
              <a:t>17</a:t>
            </a:r>
            <a:r>
              <a:rPr lang="zh-CN" altLang="en-US" sz="1000" dirty="0">
                <a:latin typeface="Times New Roman" panose="02020603050405020304" pitchFamily="18" charset="0"/>
                <a:cs typeface="Times New Roman" panose="02020603050405020304" pitchFamily="18" charset="0"/>
              </a:rPr>
              <a:t>栋</a:t>
            </a:r>
            <a:endParaRPr lang="en-US" altLang="zh-CN" sz="1000"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5363538" y="9668422"/>
            <a:ext cx="1037077" cy="246221"/>
          </a:xfrm>
          <a:prstGeom prst="rect">
            <a:avLst/>
          </a:prstGeom>
          <a:noFill/>
        </p:spPr>
        <p:txBody>
          <a:bodyPr wrap="square">
            <a:spAutoFit/>
          </a:bodyPr>
          <a:lstStyle/>
          <a:p>
            <a:pPr algn="ctr"/>
            <a:r>
              <a:rPr lang="zh-CN" altLang="en-US" sz="1000" dirty="0">
                <a:latin typeface="Times New Roman" panose="02020603050405020304" pitchFamily="18" charset="0"/>
                <a:ea typeface="宋体" panose="02010600030101010101" pitchFamily="2" charset="-122"/>
                <a:cs typeface="Times New Roman" panose="02020603050405020304" pitchFamily="18" charset="0"/>
              </a:rPr>
              <a:t>销售微信号</a:t>
            </a:r>
            <a:endParaRPr lang="zh-CN" altLang="en-US"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179388" y="7583100"/>
            <a:ext cx="7030088" cy="1031116"/>
          </a:xfrm>
          <a:prstGeom prst="rect">
            <a:avLst/>
          </a:prstGeom>
          <a:noFill/>
        </p:spPr>
        <p:txBody>
          <a:bodyPr wrap="square">
            <a:spAutoFit/>
          </a:bodyPr>
          <a:lstStyle/>
          <a:p>
            <a:pPr algn="just">
              <a:lnSpc>
                <a:spcPct val="150000"/>
              </a:lnSpc>
            </a:pPr>
            <a:r>
              <a:rPr lang="zh-CN" altLang="en-US" sz="1050" b="1" dirty="0">
                <a:latin typeface="Times New Roman" panose="02020603050405020304" pitchFamily="18" charset="0"/>
                <a:cs typeface="Times New Roman" panose="02020603050405020304" pitchFamily="18" charset="0"/>
              </a:rPr>
              <a:t>注：</a:t>
            </a:r>
            <a:r>
              <a:rPr lang="zh-CN" altLang="en-US" sz="1050" dirty="0">
                <a:latin typeface="Times New Roman" panose="02020603050405020304" pitchFamily="18" charset="0"/>
                <a:cs typeface="Times New Roman" panose="02020603050405020304" pitchFamily="18" charset="0"/>
              </a:rPr>
              <a:t>产品性能在不同条件下可能会有差异，本文件信息仅供参考，不可作为实际应用性能保证依据。用户有责任确定本文件的产品和信息，是否适用于使用环境，并确保产品的使用方式符合适用的法律法规。科纳诺膜科技对本文件中的信息不承担任何义务或责任，由于用户未按照本样本所提供的条件进行产品使用与维护所产生的一切后果与本公司无关。由于技术进步及产品的更换换代，产品资料可能随时改变，无须事先声明。敬请留意最新产品信息。</a:t>
            </a:r>
            <a:endParaRPr lang="zh-CN" altLang="en-US" sz="1050" dirty="0">
              <a:latin typeface="Times New Roman" panose="02020603050405020304" pitchFamily="18" charset="0"/>
              <a:cs typeface="Times New Roman" panose="02020603050405020304" pitchFamily="18" charset="0"/>
            </a:endParaRPr>
          </a:p>
        </p:txBody>
      </p:sp>
      <p:sp>
        <p:nvSpPr>
          <p:cNvPr id="32" name="文本框 31"/>
          <p:cNvSpPr txBox="1"/>
          <p:nvPr/>
        </p:nvSpPr>
        <p:spPr>
          <a:xfrm>
            <a:off x="204074" y="6167568"/>
            <a:ext cx="1265033"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外形尺寸与包装</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pic>
        <p:nvPicPr>
          <p:cNvPr id="36" name="图片 35"/>
          <p:cNvPicPr>
            <a:picLocks noChangeAspect="1"/>
          </p:cNvPicPr>
          <p:nvPr/>
        </p:nvPicPr>
        <p:blipFill>
          <a:blip r:embed="rId1"/>
          <a:stretch>
            <a:fillRect/>
          </a:stretch>
        </p:blipFill>
        <p:spPr>
          <a:xfrm>
            <a:off x="340124" y="6477886"/>
            <a:ext cx="3024529" cy="822052"/>
          </a:xfrm>
          <a:prstGeom prst="rect">
            <a:avLst/>
          </a:prstGeom>
        </p:spPr>
      </p:pic>
      <p:pic>
        <p:nvPicPr>
          <p:cNvPr id="38" name="图片 37"/>
          <p:cNvPicPr>
            <a:picLocks noChangeAspect="1"/>
          </p:cNvPicPr>
          <p:nvPr/>
        </p:nvPicPr>
        <p:blipFill>
          <a:blip r:embed="rId2"/>
          <a:stretch>
            <a:fillRect/>
          </a:stretch>
        </p:blipFill>
        <p:spPr>
          <a:xfrm>
            <a:off x="5823700" y="6477885"/>
            <a:ext cx="905449" cy="822052"/>
          </a:xfrm>
          <a:prstGeom prst="rect">
            <a:avLst/>
          </a:prstGeom>
        </p:spPr>
      </p:pic>
      <p:pic>
        <p:nvPicPr>
          <p:cNvPr id="40" name="图片 39"/>
          <p:cNvPicPr>
            <a:picLocks noChangeAspect="1"/>
          </p:cNvPicPr>
          <p:nvPr/>
        </p:nvPicPr>
        <p:blipFill>
          <a:blip r:embed="rId3"/>
          <a:srcRect/>
          <a:stretch>
            <a:fillRect/>
          </a:stretch>
        </p:blipFill>
        <p:spPr>
          <a:xfrm>
            <a:off x="3726320" y="6493908"/>
            <a:ext cx="1512003" cy="821957"/>
          </a:xfrm>
          <a:prstGeom prst="rect">
            <a:avLst/>
          </a:prstGeom>
        </p:spPr>
      </p:pic>
      <p:sp>
        <p:nvSpPr>
          <p:cNvPr id="41" name="文本框 40"/>
          <p:cNvSpPr txBox="1"/>
          <p:nvPr/>
        </p:nvSpPr>
        <p:spPr>
          <a:xfrm>
            <a:off x="204074" y="3109344"/>
            <a:ext cx="907446"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注意事项</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sp>
        <p:nvSpPr>
          <p:cNvPr id="43" name="文本框 42"/>
          <p:cNvSpPr txBox="1"/>
          <p:nvPr/>
        </p:nvSpPr>
        <p:spPr>
          <a:xfrm>
            <a:off x="202409" y="3410218"/>
            <a:ext cx="7033417" cy="2727734"/>
          </a:xfrm>
          <a:prstGeom prst="rect">
            <a:avLst/>
          </a:prstGeom>
          <a:noFill/>
        </p:spPr>
        <p:txBody>
          <a:bodyPr wrap="square">
            <a:spAutoFit/>
          </a:bodyPr>
          <a:lstStyle/>
          <a:p>
            <a:pPr marL="171450" indent="-171450" algn="just">
              <a:lnSpc>
                <a:spcPct val="150000"/>
              </a:lnSpc>
              <a:buFont typeface="Wingdings" panose="05000000000000000000" pitchFamily="2" charset="2"/>
              <a:buChar char="u"/>
            </a:pPr>
            <a:r>
              <a:rPr lang="zh-CN" altLang="en-US" sz="1050" dirty="0">
                <a:latin typeface="Times New Roman" panose="02020603050405020304" pitchFamily="18" charset="0"/>
                <a:cs typeface="Times New Roman" panose="02020603050405020304" pitchFamily="18" charset="0"/>
              </a:rPr>
              <a:t>膜元件首次使用时最初一个小时产水应当排放不用。</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50" dirty="0">
                <a:latin typeface="Times New Roman" panose="02020603050405020304" pitchFamily="18" charset="0"/>
                <a:cs typeface="Times New Roman" panose="02020603050405020304" pitchFamily="18" charset="0"/>
              </a:rPr>
              <a:t>膜元件出厂时，干式膜元件无保护液，元件一旦润湿，应该始终保持湿润态。</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50" dirty="0">
                <a:latin typeface="Times New Roman" panose="02020603050405020304" pitchFamily="18" charset="0"/>
                <a:cs typeface="Times New Roman" panose="02020603050405020304" pitchFamily="18" charset="0"/>
              </a:rPr>
              <a:t>给水压力应该在</a:t>
            </a:r>
            <a:r>
              <a:rPr lang="en-US" altLang="zh-CN" sz="1050" dirty="0">
                <a:latin typeface="Times New Roman" panose="02020603050405020304" pitchFamily="18" charset="0"/>
                <a:cs typeface="Times New Roman" panose="02020603050405020304" pitchFamily="18" charset="0"/>
              </a:rPr>
              <a:t>30-60</a:t>
            </a:r>
            <a:r>
              <a:rPr lang="zh-CN" altLang="en-US" sz="1050" dirty="0">
                <a:latin typeface="Times New Roman" panose="02020603050405020304" pitchFamily="18" charset="0"/>
                <a:cs typeface="Times New Roman" panose="02020603050405020304" pitchFamily="18" charset="0"/>
              </a:rPr>
              <a:t>秒的时间范围内逐渐升高，否则可能会对膜元件造成不可逆的损伤。</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50" dirty="0">
                <a:latin typeface="Times New Roman" panose="02020603050405020304" pitchFamily="18" charset="0"/>
                <a:cs typeface="Times New Roman" panose="02020603050405020304" pitchFamily="18" charset="0"/>
              </a:rPr>
              <a:t>任何时候都要避免产水侧产生背压。</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50" dirty="0">
                <a:latin typeface="Times New Roman" panose="02020603050405020304" pitchFamily="18" charset="0"/>
                <a:cs typeface="Times New Roman" panose="02020603050405020304" pitchFamily="18" charset="0"/>
              </a:rPr>
              <a:t>湿式膜元件出厂前都经过水检测试，并使用</a:t>
            </a:r>
            <a:r>
              <a:rPr lang="en-US" altLang="zh-CN" sz="1050" dirty="0">
                <a:latin typeface="Times New Roman" panose="02020603050405020304" pitchFamily="18" charset="0"/>
                <a:cs typeface="Times New Roman" panose="02020603050405020304" pitchFamily="18" charset="0"/>
              </a:rPr>
              <a:t>1.5%</a:t>
            </a:r>
            <a:r>
              <a:rPr lang="zh-CN" altLang="en-US" sz="1050" dirty="0">
                <a:latin typeface="Times New Roman" panose="02020603050405020304" pitchFamily="18" charset="0"/>
                <a:cs typeface="Times New Roman" panose="02020603050405020304" pitchFamily="18" charset="0"/>
              </a:rPr>
              <a:t>的亚硫酸氢钠（冬天时需添加</a:t>
            </a:r>
            <a:r>
              <a:rPr lang="en-US" altLang="zh-CN" sz="1050" dirty="0">
                <a:latin typeface="Times New Roman" panose="02020603050405020304" pitchFamily="18" charset="0"/>
                <a:cs typeface="Times New Roman" panose="02020603050405020304" pitchFamily="18" charset="0"/>
              </a:rPr>
              <a:t>10</a:t>
            </a:r>
            <a:r>
              <a:rPr lang="zh-CN" altLang="en-US" sz="1050" dirty="0">
                <a:latin typeface="Times New Roman" panose="02020603050405020304" pitchFamily="18" charset="0"/>
                <a:cs typeface="Times New Roman" panose="02020603050405020304" pitchFamily="18" charset="0"/>
              </a:rPr>
              <a:t>％的丙二醇防冻液）溶液进行储藏处理，然后采用真空包装。</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50" dirty="0">
                <a:latin typeface="Times New Roman" panose="02020603050405020304" pitchFamily="18" charset="0"/>
                <a:cs typeface="Times New Roman" panose="02020603050405020304" pitchFamily="18" charset="0"/>
              </a:rPr>
              <a:t>系统长期停机，为了防止微生物滋长，建议将膜元件浸入到</a:t>
            </a:r>
            <a:r>
              <a:rPr lang="en-US" altLang="zh-CN" sz="1050" dirty="0">
                <a:latin typeface="Times New Roman" panose="02020603050405020304" pitchFamily="18" charset="0"/>
                <a:cs typeface="Times New Roman" panose="02020603050405020304" pitchFamily="18" charset="0"/>
              </a:rPr>
              <a:t>1.5%</a:t>
            </a:r>
            <a:r>
              <a:rPr lang="zh-CN" altLang="en-US" sz="1050" dirty="0">
                <a:latin typeface="Times New Roman" panose="02020603050405020304" pitchFamily="18" charset="0"/>
                <a:cs typeface="Times New Roman" panose="02020603050405020304" pitchFamily="18" charset="0"/>
              </a:rPr>
              <a:t>（重量比）的亚硫酸氢钠（食品级）保护液中，并定期更换保护液。</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50" dirty="0">
                <a:latin typeface="Times New Roman" panose="02020603050405020304" pitchFamily="18" charset="0"/>
                <a:cs typeface="Times New Roman" panose="02020603050405020304" pitchFamily="18" charset="0"/>
              </a:rPr>
              <a:t>用户必须严格遵循本手册设定的操作极限和守则，否则公司将不承担由此产生的一切后果。</a:t>
            </a:r>
            <a:endParaRPr lang="en-US" altLang="zh-CN" sz="105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u"/>
            </a:pPr>
            <a:r>
              <a:rPr lang="zh-CN" altLang="en-US" sz="1050" dirty="0">
                <a:latin typeface="Times New Roman" panose="02020603050405020304" pitchFamily="18" charset="0"/>
                <a:cs typeface="Times New Roman" panose="02020603050405020304" pitchFamily="18" charset="0"/>
              </a:rPr>
              <a:t>用户在储存和运行中严禁使用任何对膜元件有破坏的化学药品，如违反使用这类化学药品，公司将不承担由此产生的一切后果。</a:t>
            </a:r>
            <a:endParaRPr lang="zh-CN" altLang="en-US" sz="1050" dirty="0">
              <a:latin typeface="Times New Roman" panose="02020603050405020304" pitchFamily="18" charset="0"/>
              <a:cs typeface="Times New Roman" panose="02020603050405020304" pitchFamily="18" charset="0"/>
            </a:endParaRPr>
          </a:p>
        </p:txBody>
      </p:sp>
      <p:sp>
        <p:nvSpPr>
          <p:cNvPr id="44" name="文本框 43"/>
          <p:cNvSpPr txBox="1"/>
          <p:nvPr/>
        </p:nvSpPr>
        <p:spPr>
          <a:xfrm>
            <a:off x="204074" y="365569"/>
            <a:ext cx="907446" cy="276999"/>
          </a:xfrm>
          <a:prstGeom prst="rect">
            <a:avLst/>
          </a:prstGeom>
          <a:noFill/>
        </p:spPr>
        <p:txBody>
          <a:bodyPr wrap="square">
            <a:spAutoFit/>
          </a:bodyPr>
          <a:lstStyle/>
          <a:p>
            <a:r>
              <a:rPr lang="zh-CN" altLang="en-US" sz="1200" b="1" dirty="0">
                <a:solidFill>
                  <a:srgbClr val="005EAB"/>
                </a:solidFill>
                <a:latin typeface="Times New Roman" panose="02020603050405020304" pitchFamily="18" charset="0"/>
                <a:cs typeface="Times New Roman" panose="02020603050405020304" pitchFamily="18" charset="0"/>
              </a:rPr>
              <a:t>使用条件</a:t>
            </a:r>
            <a:endParaRPr lang="zh-CN" altLang="en-US" sz="1200" b="1" dirty="0">
              <a:solidFill>
                <a:srgbClr val="005EAB"/>
              </a:solidFill>
              <a:latin typeface="Times New Roman" panose="02020603050405020304" pitchFamily="18" charset="0"/>
              <a:cs typeface="Times New Roman" panose="02020603050405020304" pitchFamily="18" charset="0"/>
            </a:endParaRPr>
          </a:p>
        </p:txBody>
      </p:sp>
      <p:graphicFrame>
        <p:nvGraphicFramePr>
          <p:cNvPr id="45" name="表格 44"/>
          <p:cNvGraphicFramePr>
            <a:graphicFrameLocks noGrp="1"/>
          </p:cNvGraphicFramePr>
          <p:nvPr/>
        </p:nvGraphicFramePr>
        <p:xfrm>
          <a:off x="204074" y="754065"/>
          <a:ext cx="7015160" cy="2268000"/>
        </p:xfrm>
        <a:graphic>
          <a:graphicData uri="http://schemas.openxmlformats.org/drawingml/2006/table">
            <a:tbl>
              <a:tblPr firstRow="1" bandRow="1">
                <a:tableStyleId>{5C22544A-7EE6-4342-B048-85BDC9FD1C3A}</a:tableStyleId>
              </a:tblPr>
              <a:tblGrid>
                <a:gridCol w="3507580"/>
                <a:gridCol w="3507580"/>
              </a:tblGrid>
              <a:tr h="324000">
                <a:tc>
                  <a:txBody>
                    <a:bodyPr/>
                    <a:lstStyle/>
                    <a:p>
                      <a:pPr algn="l"/>
                      <a:r>
                        <a:rPr lang="zh-CN" altLang="en-US" sz="1050" b="0" dirty="0">
                          <a:solidFill>
                            <a:srgbClr val="005EAB"/>
                          </a:solidFill>
                          <a:effectLst/>
                          <a:latin typeface="Times New Roman" panose="02020603050405020304" pitchFamily="18" charset="0"/>
                          <a:ea typeface="+mn-ea"/>
                          <a:cs typeface="Times New Roman" panose="02020603050405020304" pitchFamily="18" charset="0"/>
                        </a:rPr>
                        <a:t>最高操作压力</a:t>
                      </a:r>
                      <a:endParaRPr lang="zh-CN" altLang="en-US" sz="1050" b="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b="0" dirty="0">
                          <a:solidFill>
                            <a:schemeClr val="tx1"/>
                          </a:solidFill>
                          <a:effectLst/>
                          <a:latin typeface="Times New Roman" panose="02020603050405020304" pitchFamily="18" charset="0"/>
                          <a:ea typeface="+mn-ea"/>
                          <a:cs typeface="Times New Roman" panose="02020603050405020304" pitchFamily="18" charset="0"/>
                        </a:rPr>
                        <a:t>600 psi(4.14MPa)</a:t>
                      </a:r>
                      <a:endParaRPr lang="en-US" sz="1050" b="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zh-CN" altLang="en-US" sz="1050" dirty="0">
                          <a:solidFill>
                            <a:srgbClr val="005EAB"/>
                          </a:solidFill>
                          <a:effectLst/>
                          <a:latin typeface="Times New Roman" panose="02020603050405020304" pitchFamily="18" charset="0"/>
                          <a:ea typeface="+mn-ea"/>
                          <a:cs typeface="Times New Roman" panose="02020603050405020304" pitchFamily="18" charset="0"/>
                        </a:rPr>
                        <a:t>最高进水温度</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45 ℃</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zh-CN" altLang="en-US" sz="1050" dirty="0">
                          <a:solidFill>
                            <a:srgbClr val="005EAB"/>
                          </a:solidFill>
                          <a:effectLst/>
                          <a:latin typeface="Times New Roman" panose="02020603050405020304" pitchFamily="18" charset="0"/>
                          <a:ea typeface="+mn-ea"/>
                          <a:cs typeface="Times New Roman" panose="02020603050405020304" pitchFamily="18" charset="0"/>
                        </a:rPr>
                        <a:t>最大进水流量</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dirty="0">
                          <a:solidFill>
                            <a:schemeClr val="tx1"/>
                          </a:solidFill>
                          <a:effectLst/>
                          <a:latin typeface="Times New Roman" panose="02020603050405020304" pitchFamily="18" charset="0"/>
                          <a:ea typeface="+mn-ea"/>
                          <a:cs typeface="Times New Roman" panose="02020603050405020304" pitchFamily="18" charset="0"/>
                        </a:rPr>
                        <a:t>84GPM</a:t>
                      </a:r>
                      <a:r>
                        <a:rPr lang="zh-CN" altLang="en-US" sz="1050" dirty="0">
                          <a:solidFill>
                            <a:schemeClr val="tx1"/>
                          </a:solidFill>
                          <a:effectLst/>
                          <a:latin typeface="Times New Roman" panose="02020603050405020304" pitchFamily="18" charset="0"/>
                          <a:ea typeface="+mn-ea"/>
                          <a:cs typeface="Times New Roman" panose="02020603050405020304" pitchFamily="18" charset="0"/>
                        </a:rPr>
                        <a:t>  </a:t>
                      </a:r>
                      <a:r>
                        <a:rPr lang="en-US" altLang="zh-CN" sz="1050" dirty="0">
                          <a:solidFill>
                            <a:schemeClr val="tx1"/>
                          </a:solidFill>
                          <a:effectLst/>
                          <a:latin typeface="Times New Roman" panose="02020603050405020304" pitchFamily="18" charset="0"/>
                          <a:ea typeface="+mn-ea"/>
                          <a:cs typeface="Times New Roman" panose="02020603050405020304" pitchFamily="18" charset="0"/>
                        </a:rPr>
                        <a:t>(</a:t>
                      </a:r>
                      <a:r>
                        <a:rPr lang="en-US" sz="1050" dirty="0">
                          <a:solidFill>
                            <a:schemeClr val="tx1"/>
                          </a:solidFill>
                          <a:effectLst/>
                          <a:latin typeface="Times New Roman" panose="02020603050405020304" pitchFamily="18" charset="0"/>
                          <a:ea typeface="+mn-ea"/>
                          <a:cs typeface="Times New Roman" panose="02020603050405020304" pitchFamily="18" charset="0"/>
                        </a:rPr>
                        <a:t>19m</a:t>
                      </a:r>
                      <a:r>
                        <a:rPr lang="en-US" sz="1050" baseline="30000" dirty="0">
                          <a:solidFill>
                            <a:schemeClr val="tx1"/>
                          </a:solidFill>
                          <a:effectLst/>
                          <a:latin typeface="Times New Roman" panose="02020603050405020304" pitchFamily="18" charset="0"/>
                          <a:ea typeface="+mn-ea"/>
                          <a:cs typeface="Times New Roman" panose="02020603050405020304" pitchFamily="18" charset="0"/>
                        </a:rPr>
                        <a:t>3</a:t>
                      </a:r>
                      <a:r>
                        <a:rPr lang="en-US" sz="1050" dirty="0">
                          <a:solidFill>
                            <a:schemeClr val="tx1"/>
                          </a:solidFill>
                          <a:effectLst/>
                          <a:latin typeface="Times New Roman" panose="02020603050405020304" pitchFamily="18" charset="0"/>
                          <a:ea typeface="+mn-ea"/>
                          <a:cs typeface="Times New Roman" panose="02020603050405020304" pitchFamily="18" charset="0"/>
                        </a:rPr>
                        <a:t>/h)</a:t>
                      </a:r>
                      <a:endParaRPr lang="en-US"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zh-CN" altLang="en-US" sz="1050" dirty="0">
                          <a:solidFill>
                            <a:srgbClr val="005EAB"/>
                          </a:solidFill>
                          <a:effectLst/>
                          <a:latin typeface="Times New Roman" panose="02020603050405020304" pitchFamily="18" charset="0"/>
                          <a:ea typeface="+mn-ea"/>
                          <a:cs typeface="Times New Roman" panose="02020603050405020304" pitchFamily="18" charset="0"/>
                        </a:rPr>
                        <a:t>最大进水</a:t>
                      </a:r>
                      <a:r>
                        <a:rPr lang="en-US" sz="1050" dirty="0">
                          <a:solidFill>
                            <a:srgbClr val="005EAB"/>
                          </a:solidFill>
                          <a:effectLst/>
                          <a:latin typeface="Times New Roman" panose="02020603050405020304" pitchFamily="18" charset="0"/>
                          <a:ea typeface="+mn-ea"/>
                          <a:cs typeface="Times New Roman" panose="02020603050405020304" pitchFamily="18" charset="0"/>
                        </a:rPr>
                        <a:t>SDI</a:t>
                      </a:r>
                      <a:r>
                        <a:rPr lang="en-US" sz="1050" baseline="-25000" dirty="0">
                          <a:solidFill>
                            <a:srgbClr val="005EAB"/>
                          </a:solidFill>
                          <a:effectLst/>
                          <a:latin typeface="Times New Roman" panose="02020603050405020304" pitchFamily="18" charset="0"/>
                          <a:ea typeface="+mn-ea"/>
                          <a:cs typeface="Times New Roman" panose="02020603050405020304" pitchFamily="18" charset="0"/>
                        </a:rPr>
                        <a:t>15</a:t>
                      </a:r>
                      <a:endParaRPr 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5.0</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zh-CN" altLang="en-US" sz="1050" dirty="0">
                          <a:solidFill>
                            <a:srgbClr val="005EAB"/>
                          </a:solidFill>
                          <a:effectLst/>
                          <a:latin typeface="Times New Roman" panose="02020603050405020304" pitchFamily="18" charset="0"/>
                          <a:ea typeface="+mn-ea"/>
                          <a:cs typeface="Times New Roman" panose="02020603050405020304" pitchFamily="18" charset="0"/>
                        </a:rPr>
                        <a:t>连续运行时进水</a:t>
                      </a:r>
                      <a:r>
                        <a:rPr lang="en-US" altLang="zh-CN" sz="1050" dirty="0">
                          <a:solidFill>
                            <a:srgbClr val="005EAB"/>
                          </a:solidFill>
                          <a:effectLst/>
                          <a:latin typeface="Times New Roman" panose="02020603050405020304" pitchFamily="18" charset="0"/>
                          <a:ea typeface="+mn-ea"/>
                          <a:cs typeface="Times New Roman" panose="02020603050405020304" pitchFamily="18" charset="0"/>
                        </a:rPr>
                        <a:t>pH</a:t>
                      </a:r>
                      <a:r>
                        <a:rPr lang="zh-CN" altLang="en-US" sz="1050" dirty="0">
                          <a:solidFill>
                            <a:srgbClr val="005EAB"/>
                          </a:solidFill>
                          <a:effectLst/>
                          <a:latin typeface="Times New Roman" panose="02020603050405020304" pitchFamily="18" charset="0"/>
                          <a:ea typeface="+mn-ea"/>
                          <a:cs typeface="Times New Roman" panose="02020603050405020304" pitchFamily="18" charset="0"/>
                        </a:rPr>
                        <a:t>范围</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3-10</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zh-CN" altLang="en-US" sz="1050" dirty="0">
                          <a:solidFill>
                            <a:srgbClr val="005EAB"/>
                          </a:solidFill>
                          <a:effectLst/>
                          <a:latin typeface="Times New Roman" panose="02020603050405020304" pitchFamily="18" charset="0"/>
                          <a:ea typeface="+mn-ea"/>
                          <a:cs typeface="Times New Roman" panose="02020603050405020304" pitchFamily="18" charset="0"/>
                        </a:rPr>
                        <a:t>化学清洗时进水</a:t>
                      </a:r>
                      <a:r>
                        <a:rPr lang="en-US" altLang="zh-CN" sz="1050" dirty="0">
                          <a:solidFill>
                            <a:srgbClr val="005EAB"/>
                          </a:solidFill>
                          <a:effectLst/>
                          <a:latin typeface="Times New Roman" panose="02020603050405020304" pitchFamily="18" charset="0"/>
                          <a:ea typeface="+mn-ea"/>
                          <a:cs typeface="Times New Roman" panose="02020603050405020304" pitchFamily="18" charset="0"/>
                        </a:rPr>
                        <a:t>pH</a:t>
                      </a:r>
                      <a:r>
                        <a:rPr lang="zh-CN" altLang="en-US" sz="1050" dirty="0">
                          <a:solidFill>
                            <a:srgbClr val="005EAB"/>
                          </a:solidFill>
                          <a:effectLst/>
                          <a:latin typeface="Times New Roman" panose="02020603050405020304" pitchFamily="18" charset="0"/>
                          <a:ea typeface="+mn-ea"/>
                          <a:cs typeface="Times New Roman" panose="02020603050405020304" pitchFamily="18" charset="0"/>
                        </a:rPr>
                        <a:t>范围</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050" dirty="0">
                          <a:solidFill>
                            <a:schemeClr val="tx1"/>
                          </a:solidFill>
                          <a:effectLst/>
                          <a:latin typeface="Times New Roman" panose="02020603050405020304" pitchFamily="18" charset="0"/>
                          <a:ea typeface="+mn-ea"/>
                          <a:cs typeface="Times New Roman" panose="02020603050405020304" pitchFamily="18" charset="0"/>
                        </a:rPr>
                        <a:t>2-12</a:t>
                      </a:r>
                      <a:endParaRPr lang="en-US" altLang="zh-CN"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4000">
                <a:tc>
                  <a:txBody>
                    <a:bodyPr/>
                    <a:lstStyle/>
                    <a:p>
                      <a:pPr algn="l"/>
                      <a:r>
                        <a:rPr lang="zh-CN" altLang="en-US" sz="1050" dirty="0">
                          <a:solidFill>
                            <a:srgbClr val="005EAB"/>
                          </a:solidFill>
                          <a:effectLst/>
                          <a:latin typeface="Times New Roman" panose="02020603050405020304" pitchFamily="18" charset="0"/>
                          <a:ea typeface="+mn-ea"/>
                          <a:cs typeface="Times New Roman" panose="02020603050405020304" pitchFamily="18" charset="0"/>
                        </a:rPr>
                        <a:t>单支膜元件</a:t>
                      </a:r>
                      <a:r>
                        <a:rPr lang="zh-CN" altLang="en-US" sz="1050">
                          <a:solidFill>
                            <a:srgbClr val="005EAB"/>
                          </a:solidFill>
                          <a:effectLst/>
                          <a:latin typeface="Times New Roman" panose="02020603050405020304" pitchFamily="18" charset="0"/>
                          <a:ea typeface="+mn-ea"/>
                          <a:cs typeface="Times New Roman" panose="02020603050405020304" pitchFamily="18" charset="0"/>
                        </a:rPr>
                        <a:t>最大压力降</a:t>
                      </a:r>
                      <a:endParaRPr lang="zh-CN" altLang="en-US" sz="1050" dirty="0">
                        <a:solidFill>
                          <a:srgbClr val="005EAB"/>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dirty="0">
                          <a:solidFill>
                            <a:schemeClr val="tx1"/>
                          </a:solidFill>
                          <a:effectLst/>
                          <a:latin typeface="Times New Roman" panose="02020603050405020304" pitchFamily="18" charset="0"/>
                          <a:ea typeface="+mn-ea"/>
                          <a:cs typeface="Times New Roman" panose="02020603050405020304" pitchFamily="18" charset="0"/>
                        </a:rPr>
                        <a:t>15psi(0.1Mpa)</a:t>
                      </a:r>
                      <a:endParaRPr lang="en-US" sz="1050" dirty="0">
                        <a:solidFill>
                          <a:schemeClr val="tx1"/>
                        </a:solidFill>
                        <a:effectLst/>
                        <a:latin typeface="Times New Roman" panose="02020603050405020304" pitchFamily="18" charset="0"/>
                        <a:ea typeface="+mn-ea"/>
                        <a:cs typeface="Times New Roman" panose="02020603050405020304" pitchFamily="18" charset="0"/>
                      </a:endParaRPr>
                    </a:p>
                  </a:txBody>
                  <a:tcPr marL="105656" marR="105656" marT="55029" marB="550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图片 2"/>
          <p:cNvPicPr>
            <a:picLocks noChangeAspect="1"/>
          </p:cNvPicPr>
          <p:nvPr/>
        </p:nvPicPr>
        <p:blipFill>
          <a:blip r:embed="rId4"/>
          <a:srcRect l="12142" t="25609" r="12040" b="18766"/>
          <a:stretch>
            <a:fillRect/>
          </a:stretch>
        </p:blipFill>
        <p:spPr>
          <a:xfrm>
            <a:off x="5467966" y="8799602"/>
            <a:ext cx="828222" cy="829750"/>
          </a:xfrm>
          <a:prstGeom prst="rect">
            <a:avLst/>
          </a:prstGeom>
        </p:spPr>
      </p:pic>
    </p:spTree>
  </p:cSld>
  <p:clrMapOvr>
    <a:masterClrMapping/>
  </p:clrMapOvr>
</p:sld>
</file>

<file path=ppt/tags/tag1.xml><?xml version="1.0" encoding="utf-8"?>
<p:tagLst xmlns:p="http://schemas.openxmlformats.org/presentationml/2006/main">
  <p:tag name="KSO_WPP_MARK_KEY" val="89276225-2e76-4d3e-9d77-49436db80fd5"/>
  <p:tag name="COMMONDATA" val="eyJoZGlkIjoiNDU5Njg1MTVjNmQ0YjhkZjRhYzYwOTI5Nzk4ZjU5Z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1150</Words>
  <Application>WPS 演示</Application>
  <PresentationFormat>自定义</PresentationFormat>
  <Paragraphs>109</Paragraphs>
  <Slides>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Arial</vt:lpstr>
      <vt:lpstr>Times New Roman</vt:lpstr>
      <vt:lpstr>微软雅黑</vt:lpstr>
      <vt:lpstr>Arial Unicode MS</vt:lpstr>
      <vt:lpstr>Calibri</vt:lpstr>
      <vt:lpstr>等线</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ZongGuan</dc:creator>
  <cp:lastModifiedBy>招财猫</cp:lastModifiedBy>
  <cp:revision>118</cp:revision>
  <dcterms:created xsi:type="dcterms:W3CDTF">2011-01-21T15:00:00Z</dcterms:created>
  <dcterms:modified xsi:type="dcterms:W3CDTF">2025-09-22T05:14:46Z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F15305ED56644CFB88124D38A1C37310_13</vt:lpwstr>
  </property>
  <property fmtid="{D5CDD505-2E9C-101B-9397-08002B2CF9AE}" pid="3" name="KSOProductBuildVer">
    <vt:lpwstr>2052-12.1.0.22529</vt:lpwstr>
  </property>
</Properties>
</file>