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2"/>
    <p:sldId id="257" r:id="rId3"/>
  </p:sldIdLst>
  <p:sldSz cx="7559675" cy="1026001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91" userDrawn="1">
          <p15:clr>
            <a:srgbClr val="A4A3A4"/>
          </p15:clr>
        </p15:guide>
        <p15:guide id="2" pos="4558" userDrawn="1">
          <p15:clr>
            <a:srgbClr val="A4A3A4"/>
          </p15:clr>
        </p15:guide>
        <p15:guide id="3" pos="2426" userDrawn="1">
          <p15:clr>
            <a:srgbClr val="A4A3A4"/>
          </p15:clr>
        </p15:guide>
        <p15:guide id="4" pos="164" userDrawn="1">
          <p15:clr>
            <a:srgbClr val="A4A3A4"/>
          </p15:clr>
        </p15:guide>
        <p15:guide id="5" orient="horz" pos="4488" userDrawn="1">
          <p15:clr>
            <a:srgbClr val="A4A3A4"/>
          </p15:clr>
        </p15:guide>
        <p15:guide id="6" orient="horz" pos="5772" userDrawn="1">
          <p15:clr>
            <a:srgbClr val="A4A3A4"/>
          </p15:clr>
        </p15:guide>
        <p15:guide id="7" orient="horz" pos="12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EAB"/>
    <a:srgbClr val="E1E2E4"/>
    <a:srgbClr val="D6D7D9"/>
    <a:srgbClr val="DADBDD"/>
    <a:srgbClr val="E5ECF5"/>
    <a:srgbClr val="FFFFFF"/>
    <a:srgbClr val="3A648D"/>
    <a:srgbClr val="64BAE9"/>
    <a:srgbClr val="6ABCEC"/>
    <a:srgbClr val="A3D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0" autoAdjust="0"/>
    <p:restoredTop sz="94660"/>
  </p:normalViewPr>
  <p:slideViewPr>
    <p:cSldViewPr snapToGrid="0" snapToObjects="1" showGuides="1">
      <p:cViewPr varScale="1">
        <p:scale>
          <a:sx n="61" d="100"/>
          <a:sy n="61" d="100"/>
        </p:scale>
        <p:origin x="1860" y="56"/>
      </p:cViewPr>
      <p:guideLst>
        <p:guide orient="horz" pos="5691"/>
        <p:guide pos="4558"/>
        <p:guide pos="2426"/>
        <p:guide pos="164"/>
        <p:guide orient="horz" pos="4488"/>
        <p:guide orient="horz" pos="5772"/>
        <p:guide orient="horz" pos="128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D3385B-F90B-48C0-9E99-EF97C0A1EBF9}" type="datetimeFigureOut">
              <a:rPr lang="zh-CN" altLang="en-US" smtClean="0"/>
              <a:t>2026/1/15</a:t>
            </a:fld>
            <a:endParaRPr lang="zh-CN" altLang="en-US"/>
          </a:p>
        </p:txBody>
      </p:sp>
      <p:sp>
        <p:nvSpPr>
          <p:cNvPr id="4" name="幻灯片图像占位符 3"/>
          <p:cNvSpPr>
            <a:spLocks noGrp="1" noRot="1" noChangeAspect="1"/>
          </p:cNvSpPr>
          <p:nvPr>
            <p:ph type="sldImg" idx="2"/>
          </p:nvPr>
        </p:nvSpPr>
        <p:spPr>
          <a:xfrm>
            <a:off x="2292350" y="1143000"/>
            <a:ext cx="22733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718510-E9CC-4592-8FCE-CBEAF2FAB729}"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A56DD26-32A4-2A43-990A-6F7E5E73786E}"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56DD26-32A4-2A43-990A-6F7E5E73786E}"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56DD26-32A4-2A43-990A-6F7E5E73786E}"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56DD26-32A4-2A43-990A-6F7E5E73786E}"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6DD26-32A4-2A43-990A-6F7E5E73786E}"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A56DD26-32A4-2A43-990A-6F7E5E73786E}"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A56DD26-32A4-2A43-990A-6F7E5E73786E}"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A56DD26-32A4-2A43-990A-6F7E5E73786E}"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6DD26-32A4-2A43-990A-6F7E5E73786E}"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56DD26-32A4-2A43-990A-6F7E5E73786E}"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56DD26-32A4-2A43-990A-6F7E5E73786E}"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6DD26-32A4-2A43-990A-6F7E5E73786E}" type="datetimeFigureOut">
              <a:rPr lang="en-US" smtClean="0"/>
              <a:t>1/15/2026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AF604-6CBA-6F4A-A6F6-26E48A4D0EE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 name="图片 74"/>
          <p:cNvPicPr>
            <a:picLocks noChangeAspect="1"/>
          </p:cNvPicPr>
          <p:nvPr/>
        </p:nvPicPr>
        <p:blipFill>
          <a:blip r:embed="rId2"/>
          <a:stretch>
            <a:fillRect/>
          </a:stretch>
        </p:blipFill>
        <p:spPr>
          <a:xfrm>
            <a:off x="965343" y="448348"/>
            <a:ext cx="842456" cy="435470"/>
          </a:xfrm>
          <a:prstGeom prst="rect">
            <a:avLst/>
          </a:prstGeom>
        </p:spPr>
      </p:pic>
      <p:sp>
        <p:nvSpPr>
          <p:cNvPr id="12" name="Freeform 1"/>
          <p:cNvSpPr/>
          <p:nvPr/>
        </p:nvSpPr>
        <p:spPr>
          <a:xfrm>
            <a:off x="-14732" y="877644"/>
            <a:ext cx="3566011" cy="45719"/>
          </a:xfrm>
          <a:custGeom>
            <a:avLst/>
            <a:gdLst>
              <a:gd name="connsiteX0" fmla="*/ 9525 w 1268056"/>
              <a:gd name="connsiteY0" fmla="*/ 9525 h 19050"/>
              <a:gd name="connsiteX1" fmla="*/ 1258531 w 1268056"/>
              <a:gd name="connsiteY1" fmla="*/ 9525 h 19050"/>
            </a:gdLst>
            <a:ahLst/>
            <a:cxnLst>
              <a:cxn ang="0">
                <a:pos x="connsiteX0" y="connsiteY0"/>
              </a:cxn>
              <a:cxn ang="0">
                <a:pos x="connsiteX1" y="connsiteY1"/>
              </a:cxn>
            </a:cxnLst>
            <a:rect l="l" t="t" r="r" b="b"/>
            <a:pathLst>
              <a:path w="1268056" h="19050">
                <a:moveTo>
                  <a:pt x="9525" y="9525"/>
                </a:moveTo>
                <a:lnTo>
                  <a:pt x="1258531" y="9525"/>
                </a:lnTo>
              </a:path>
            </a:pathLst>
          </a:custGeom>
          <a:ln w="28575">
            <a:solidFill>
              <a:srgbClr val="0054A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73" name="图片 72"/>
          <p:cNvPicPr>
            <a:picLocks noChangeAspect="1"/>
          </p:cNvPicPr>
          <p:nvPr/>
        </p:nvPicPr>
        <p:blipFill>
          <a:blip r:embed="rId3"/>
          <a:stretch>
            <a:fillRect/>
          </a:stretch>
        </p:blipFill>
        <p:spPr>
          <a:xfrm>
            <a:off x="187066" y="69286"/>
            <a:ext cx="832143" cy="515476"/>
          </a:xfrm>
          <a:prstGeom prst="rect">
            <a:avLst/>
          </a:prstGeom>
        </p:spPr>
      </p:pic>
      <p:sp>
        <p:nvSpPr>
          <p:cNvPr id="6" name="矩形 5"/>
          <p:cNvSpPr/>
          <p:nvPr/>
        </p:nvSpPr>
        <p:spPr>
          <a:xfrm>
            <a:off x="2679700" y="0"/>
            <a:ext cx="4879975" cy="668162"/>
          </a:xfrm>
          <a:prstGeom prst="rect">
            <a:avLst/>
          </a:prstGeom>
          <a:solidFill>
            <a:srgbClr val="005EAB"/>
          </a:solidFill>
          <a:ln>
            <a:solidFill>
              <a:srgbClr val="005EA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latin typeface="Times New Roman" panose="02020603050405020304" pitchFamily="18" charset="0"/>
              <a:cs typeface="Times New Roman" panose="02020603050405020304" pitchFamily="18" charset="0"/>
            </a:endParaRPr>
          </a:p>
        </p:txBody>
      </p:sp>
      <p:sp>
        <p:nvSpPr>
          <p:cNvPr id="7" name="文本框 6"/>
          <p:cNvSpPr txBox="1"/>
          <p:nvPr/>
        </p:nvSpPr>
        <p:spPr>
          <a:xfrm>
            <a:off x="162560" y="5260975"/>
            <a:ext cx="3548380" cy="2113280"/>
          </a:xfrm>
          <a:prstGeom prst="rect">
            <a:avLst/>
          </a:prstGeom>
          <a:noFill/>
        </p:spPr>
        <p:txBody>
          <a:bodyPr wrap="square">
            <a:noAutofit/>
          </a:bodyPr>
          <a:lstStyle/>
          <a:p>
            <a:r>
              <a:rPr lang="zh-CN" altLang="en-US" sz="1200" b="1" dirty="0">
                <a:solidFill>
                  <a:srgbClr val="005EAB"/>
                </a:solidFill>
                <a:latin typeface="Times New Roman" panose="02020603050405020304" pitchFamily="18" charset="0"/>
                <a:cs typeface="Times New Roman" panose="02020603050405020304" pitchFamily="18" charset="0"/>
              </a:rPr>
              <a:t>通用产品描述膜</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丝制造工艺</a:t>
            </a:r>
            <a:r>
              <a:rPr lang="en-US" altLang="zh-CN" sz="1000" b="1" dirty="0">
                <a:solidFill>
                  <a:schemeClr val="tx1"/>
                </a:solidFill>
                <a:latin typeface="Times New Roman" panose="02020603050405020304" pitchFamily="18" charset="0"/>
                <a:cs typeface="Times New Roman" panose="02020603050405020304" pitchFamily="18" charset="0"/>
              </a:rPr>
              <a:t>                                                 TIPS</a:t>
            </a:r>
            <a:r>
              <a:rPr lang="zh-CN" altLang="en-US" sz="1000" b="1" dirty="0">
                <a:solidFill>
                  <a:schemeClr val="tx1"/>
                </a:solidFill>
                <a:latin typeface="Times New Roman" panose="02020603050405020304" pitchFamily="18" charset="0"/>
                <a:cs typeface="Times New Roman" panose="02020603050405020304" pitchFamily="18" charset="0"/>
              </a:rPr>
              <a:t>（热法）</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膜丝材料</a:t>
            </a:r>
            <a:r>
              <a:rPr lang="en-US" altLang="zh-CN" sz="1000" b="1" dirty="0">
                <a:solidFill>
                  <a:schemeClr val="tx1"/>
                </a:solidFill>
                <a:latin typeface="Times New Roman" panose="02020603050405020304" pitchFamily="18" charset="0"/>
                <a:cs typeface="Times New Roman" panose="02020603050405020304" pitchFamily="18" charset="0"/>
              </a:rPr>
              <a:t>                                                      </a:t>
            </a:r>
            <a:r>
              <a:rPr lang="en-US" altLang="zh-CN" sz="1000" b="1" dirty="0">
                <a:latin typeface="Times New Roman" panose="02020603050405020304" pitchFamily="18" charset="0"/>
                <a:cs typeface="Times New Roman" panose="02020603050405020304" pitchFamily="18" charset="0"/>
                <a:sym typeface="+mn-ea"/>
              </a:rPr>
              <a:t>PVDF</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运行方式</a:t>
            </a:r>
            <a:r>
              <a:rPr lang="en-US" altLang="zh-CN" sz="1000" b="1" dirty="0">
                <a:solidFill>
                  <a:schemeClr val="tx1"/>
                </a:solidFill>
                <a:latin typeface="Times New Roman" panose="02020603050405020304" pitchFamily="18" charset="0"/>
                <a:cs typeface="Times New Roman" panose="02020603050405020304" pitchFamily="18" charset="0"/>
              </a:rPr>
              <a:t>                                                      O-I </a:t>
            </a:r>
            <a:r>
              <a:rPr lang="zh-CN" altLang="en-US" sz="1000" b="1" dirty="0">
                <a:solidFill>
                  <a:schemeClr val="tx1"/>
                </a:solidFill>
                <a:latin typeface="Times New Roman" panose="02020603050405020304" pitchFamily="18" charset="0"/>
                <a:cs typeface="Times New Roman" panose="02020603050405020304" pitchFamily="18" charset="0"/>
              </a:rPr>
              <a:t>（外压）</a:t>
            </a:r>
            <a:endParaRPr lang="en-US" altLang="zh-CN"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膜组件直径</a:t>
            </a:r>
            <a:r>
              <a:rPr lang="en-US" altLang="zh-CN" sz="1000" b="1" dirty="0">
                <a:solidFill>
                  <a:schemeClr val="tx1"/>
                </a:solidFill>
                <a:latin typeface="Times New Roman" panose="02020603050405020304" pitchFamily="18" charset="0"/>
                <a:cs typeface="Times New Roman" panose="02020603050405020304" pitchFamily="18" charset="0"/>
              </a:rPr>
              <a:t>                                                  165mm</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有效膜面积</a:t>
            </a:r>
            <a:r>
              <a:rPr lang="en-US" altLang="zh-CN" sz="1000" b="1" dirty="0">
                <a:solidFill>
                  <a:schemeClr val="tx1"/>
                </a:solidFill>
                <a:latin typeface="Times New Roman" panose="02020603050405020304" pitchFamily="18" charset="0"/>
                <a:cs typeface="Times New Roman" panose="02020603050405020304" pitchFamily="18" charset="0"/>
              </a:rPr>
              <a:t>                                                  50.0 m²</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标称膜孔径</a:t>
            </a:r>
            <a:r>
              <a:rPr lang="en-US" altLang="zh-CN" sz="1000" b="1" dirty="0">
                <a:solidFill>
                  <a:schemeClr val="tx1"/>
                </a:solidFill>
                <a:latin typeface="Times New Roman" panose="02020603050405020304" pitchFamily="18" charset="0"/>
                <a:cs typeface="Times New Roman" panose="02020603050405020304" pitchFamily="18" charset="0"/>
              </a:rPr>
              <a:t>                                                  0.08 um</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膜组件容积</a:t>
            </a:r>
            <a:r>
              <a:rPr lang="en-US" altLang="zh-CN" sz="1000" b="1" dirty="0">
                <a:solidFill>
                  <a:schemeClr val="tx1"/>
                </a:solidFill>
                <a:latin typeface="Times New Roman" panose="02020603050405020304" pitchFamily="18" charset="0"/>
                <a:cs typeface="Times New Roman" panose="02020603050405020304" pitchFamily="18" charset="0"/>
              </a:rPr>
              <a:t>                                                  33 L</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膜组件净重</a:t>
            </a:r>
            <a:r>
              <a:rPr lang="en-US" altLang="zh-CN" sz="1000" b="1" dirty="0">
                <a:solidFill>
                  <a:schemeClr val="tx1"/>
                </a:solidFill>
                <a:latin typeface="Times New Roman" panose="02020603050405020304" pitchFamily="18" charset="0"/>
                <a:cs typeface="Times New Roman" panose="02020603050405020304" pitchFamily="18" charset="0"/>
              </a:rPr>
              <a:t>                                                  30 Kg</a:t>
            </a:r>
          </a:p>
        </p:txBody>
      </p:sp>
      <p:sp>
        <p:nvSpPr>
          <p:cNvPr id="4" name="文本框 3"/>
          <p:cNvSpPr txBox="1"/>
          <p:nvPr/>
        </p:nvSpPr>
        <p:spPr>
          <a:xfrm>
            <a:off x="187325" y="1795780"/>
            <a:ext cx="4048760" cy="1107440"/>
          </a:xfrm>
          <a:prstGeom prst="rect">
            <a:avLst/>
          </a:prstGeom>
          <a:noFill/>
        </p:spPr>
        <p:txBody>
          <a:bodyPr wrap="square">
            <a:noAutofit/>
          </a:bodyPr>
          <a:lstStyle/>
          <a:p>
            <a:pPr algn="just">
              <a:lnSpc>
                <a:spcPct val="200000"/>
              </a:lnSpc>
            </a:pPr>
            <a:r>
              <a:rPr lang="zh-CN" altLang="en-US" sz="1200" b="1" dirty="0">
                <a:solidFill>
                  <a:srgbClr val="005EAB"/>
                </a:solidFill>
                <a:latin typeface="Times New Roman" panose="02020603050405020304" pitchFamily="18" charset="0"/>
                <a:cs typeface="Times New Roman" panose="02020603050405020304" pitchFamily="18" charset="0"/>
                <a:sym typeface="+mn-ea"/>
              </a:rPr>
              <a:t>产品简介</a:t>
            </a:r>
            <a:endParaRPr lang="zh-CN" altLang="en-US" sz="1200" b="1" dirty="0">
              <a:latin typeface="Times New Roman" panose="02020603050405020304" pitchFamily="18" charset="0"/>
              <a:cs typeface="Times New Roman" panose="02020603050405020304" pitchFamily="18" charset="0"/>
            </a:endParaRPr>
          </a:p>
          <a:p>
            <a:pPr algn="just">
              <a:lnSpc>
                <a:spcPct val="200000"/>
              </a:lnSpc>
            </a:pPr>
            <a:r>
              <a:rPr lang="zh-CN" altLang="en-US" sz="1000" b="1" dirty="0">
                <a:latin typeface="Times New Roman" panose="02020603050405020304" pitchFamily="18" charset="0"/>
                <a:cs typeface="Times New Roman" panose="02020603050405020304" pitchFamily="18" charset="0"/>
              </a:rPr>
              <a:t>外压式超滤广泛应用于凝结水、循环水、污水处理等方面，常用于</a:t>
            </a:r>
            <a:r>
              <a:rPr lang="en-US" altLang="zh-CN" sz="1000" b="1" dirty="0">
                <a:latin typeface="Times New Roman" panose="02020603050405020304" pitchFamily="18" charset="0"/>
                <a:cs typeface="Times New Roman" panose="02020603050405020304" pitchFamily="18" charset="0"/>
              </a:rPr>
              <a:t> NF</a:t>
            </a:r>
            <a:r>
              <a:rPr lang="zh-CN" altLang="en-US" sz="1000" b="1" dirty="0">
                <a:latin typeface="Times New Roman" panose="02020603050405020304" pitchFamily="18" charset="0"/>
                <a:cs typeface="Times New Roman" panose="02020603050405020304" pitchFamily="18" charset="0"/>
              </a:rPr>
              <a:t>和</a:t>
            </a:r>
            <a:r>
              <a:rPr lang="en-US" altLang="zh-CN" sz="1000" b="1" dirty="0">
                <a:latin typeface="Times New Roman" panose="02020603050405020304" pitchFamily="18" charset="0"/>
                <a:cs typeface="Times New Roman" panose="02020603050405020304" pitchFamily="18" charset="0"/>
              </a:rPr>
              <a:t> RO </a:t>
            </a:r>
            <a:r>
              <a:rPr lang="zh-CN" altLang="en-US" sz="1000" b="1" dirty="0">
                <a:latin typeface="Times New Roman" panose="02020603050405020304" pitchFamily="18" charset="0"/>
                <a:cs typeface="Times New Roman" panose="02020603050405020304" pitchFamily="18" charset="0"/>
              </a:rPr>
              <a:t>工艺的预处理，如中水回用、工厂排水、海水淡化等领域。</a:t>
            </a:r>
          </a:p>
        </p:txBody>
      </p:sp>
      <p:sp>
        <p:nvSpPr>
          <p:cNvPr id="9" name="文本框 8"/>
          <p:cNvSpPr txBox="1"/>
          <p:nvPr/>
        </p:nvSpPr>
        <p:spPr>
          <a:xfrm>
            <a:off x="187325" y="2903220"/>
            <a:ext cx="2966085" cy="598805"/>
          </a:xfrm>
          <a:prstGeom prst="rect">
            <a:avLst/>
          </a:prstGeom>
          <a:noFill/>
        </p:spPr>
        <p:txBody>
          <a:bodyPr wrap="square">
            <a:spAutoFit/>
          </a:bodyPr>
          <a:lstStyle/>
          <a:p>
            <a:pPr indent="0" algn="just">
              <a:lnSpc>
                <a:spcPct val="150000"/>
              </a:lnSpc>
              <a:buClr>
                <a:srgbClr val="005EAB"/>
              </a:buClr>
              <a:buFont typeface="Wingdings" panose="05000000000000000000" pitchFamily="2" charset="2"/>
              <a:buNone/>
            </a:pPr>
            <a:r>
              <a:rPr lang="zh-CN" altLang="en-US" sz="1200" b="1" dirty="0">
                <a:solidFill>
                  <a:srgbClr val="005EAB"/>
                </a:solidFill>
                <a:latin typeface="Times New Roman" panose="02020603050405020304" pitchFamily="18" charset="0"/>
                <a:cs typeface="Times New Roman" panose="02020603050405020304" pitchFamily="18" charset="0"/>
                <a:sym typeface="+mn-ea"/>
              </a:rPr>
              <a:t>应用领域</a:t>
            </a:r>
            <a:endParaRPr lang="zh-CN" altLang="en-US" sz="1200" b="1" dirty="0">
              <a:latin typeface="Times New Roman" panose="02020603050405020304" pitchFamily="18" charset="0"/>
              <a:cs typeface="Times New Roman" panose="02020603050405020304" pitchFamily="18" charset="0"/>
            </a:endParaRPr>
          </a:p>
          <a:p>
            <a:pPr marL="171450" indent="-171450" algn="just">
              <a:lnSpc>
                <a:spcPct val="150000"/>
              </a:lnSpc>
              <a:buClr>
                <a:srgbClr val="005EAB"/>
              </a:buClr>
              <a:buFont typeface="Wingdings" panose="05000000000000000000" pitchFamily="2" charset="2"/>
              <a:buChar char="u"/>
            </a:pPr>
            <a:r>
              <a:rPr lang="zh-CN" altLang="en-US" sz="1000" b="1" dirty="0">
                <a:latin typeface="Times New Roman" panose="02020603050405020304" pitchFamily="18" charset="0"/>
                <a:cs typeface="Times New Roman" panose="02020603050405020304" pitchFamily="18" charset="0"/>
              </a:rPr>
              <a:t>中水回用</a:t>
            </a:r>
            <a:r>
              <a:rPr lang="en-US" altLang="zh-CN" sz="1000" b="1" dirty="0">
                <a:latin typeface="Times New Roman" panose="02020603050405020304" pitchFamily="18" charset="0"/>
                <a:cs typeface="Times New Roman" panose="02020603050405020304" pitchFamily="18" charset="0"/>
              </a:rPr>
              <a:t>    </a:t>
            </a:r>
            <a:r>
              <a:rPr lang="zh-CN" altLang="en-US" sz="1000" b="1" dirty="0">
                <a:latin typeface="Times New Roman" panose="02020603050405020304" pitchFamily="18" charset="0"/>
                <a:cs typeface="Times New Roman" panose="02020603050405020304" pitchFamily="18" charset="0"/>
              </a:rPr>
              <a:t>工厂排水、海水淡化</a:t>
            </a:r>
          </a:p>
        </p:txBody>
      </p:sp>
      <p:sp>
        <p:nvSpPr>
          <p:cNvPr id="14" name="文本框 13"/>
          <p:cNvSpPr txBox="1"/>
          <p:nvPr/>
        </p:nvSpPr>
        <p:spPr>
          <a:xfrm>
            <a:off x="161644" y="901471"/>
            <a:ext cx="4073389" cy="953135"/>
          </a:xfrm>
          <a:prstGeom prst="rect">
            <a:avLst/>
          </a:prstGeom>
          <a:noFill/>
        </p:spPr>
        <p:txBody>
          <a:bodyPr wrap="square">
            <a:spAutoFit/>
          </a:bodyPr>
          <a:lstStyle/>
          <a:p>
            <a:r>
              <a:rPr lang="en-US" altLang="zh-CN" sz="2800" b="1" dirty="0">
                <a:solidFill>
                  <a:srgbClr val="005EAB"/>
                </a:solidFill>
                <a:latin typeface="Times New Roman" panose="02020603050405020304" pitchFamily="18" charset="0"/>
                <a:cs typeface="Times New Roman" panose="02020603050405020304" pitchFamily="18" charset="0"/>
              </a:rPr>
              <a:t>UF-0685-50</a:t>
            </a:r>
          </a:p>
          <a:p>
            <a:r>
              <a:rPr lang="zh-CN" altLang="en-US" sz="2800" b="1" dirty="0">
                <a:solidFill>
                  <a:srgbClr val="005EAB"/>
                </a:solidFill>
                <a:latin typeface="Times New Roman" panose="02020603050405020304" pitchFamily="18" charset="0"/>
                <a:cs typeface="Times New Roman" panose="02020603050405020304" pitchFamily="18" charset="0"/>
              </a:rPr>
              <a:t>超滤膜元件</a:t>
            </a:r>
          </a:p>
        </p:txBody>
      </p:sp>
      <p:pic>
        <p:nvPicPr>
          <p:cNvPr id="20" name="图片 19"/>
          <p:cNvPicPr>
            <a:picLocks noChangeAspect="1"/>
          </p:cNvPicPr>
          <p:nvPr/>
        </p:nvPicPr>
        <p:blipFill>
          <a:blip r:embed="rId4"/>
          <a:stretch>
            <a:fillRect/>
          </a:stretch>
        </p:blipFill>
        <p:spPr>
          <a:xfrm rot="5400000">
            <a:off x="1971675" y="3876675"/>
            <a:ext cx="7742555" cy="2691765"/>
          </a:xfrm>
          <a:prstGeom prst="rect">
            <a:avLst/>
          </a:prstGeom>
        </p:spPr>
      </p:pic>
      <p:sp>
        <p:nvSpPr>
          <p:cNvPr id="21" name="文本框 20"/>
          <p:cNvSpPr txBox="1"/>
          <p:nvPr/>
        </p:nvSpPr>
        <p:spPr>
          <a:xfrm>
            <a:off x="162560" y="7369810"/>
            <a:ext cx="3616960" cy="1792605"/>
          </a:xfrm>
          <a:prstGeom prst="rect">
            <a:avLst/>
          </a:prstGeom>
          <a:noFill/>
        </p:spPr>
        <p:txBody>
          <a:bodyPr wrap="square">
            <a:noAutofit/>
          </a:bodyPr>
          <a:lstStyle/>
          <a:p>
            <a:pPr>
              <a:lnSpc>
                <a:spcPct val="150000"/>
              </a:lnSpc>
            </a:pPr>
            <a:r>
              <a:rPr lang="zh-CN" altLang="en-US" sz="1200" b="1" dirty="0">
                <a:solidFill>
                  <a:srgbClr val="005EAB"/>
                </a:solidFill>
                <a:latin typeface="Times New Roman" panose="02020603050405020304" pitchFamily="18" charset="0"/>
                <a:cs typeface="Times New Roman" panose="02020603050405020304" pitchFamily="18" charset="0"/>
                <a:sym typeface="+mn-ea"/>
              </a:rPr>
              <a:t>产品性能</a:t>
            </a:r>
            <a:endParaRPr lang="zh-CN" altLang="en-US" sz="12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推荐过滤通量</a:t>
            </a:r>
            <a:r>
              <a:rPr lang="en-US" altLang="zh-CN" sz="1000" b="1" dirty="0">
                <a:solidFill>
                  <a:schemeClr val="tx1"/>
                </a:solidFill>
                <a:latin typeface="Times New Roman" panose="02020603050405020304" pitchFamily="18" charset="0"/>
                <a:cs typeface="Times New Roman" panose="02020603050405020304" pitchFamily="18" charset="0"/>
              </a:rPr>
              <a:t>                                              40-120LMH</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推荐过滤流量</a:t>
            </a:r>
            <a:r>
              <a:rPr lang="en-US" altLang="zh-CN" sz="1000" b="1" dirty="0">
                <a:solidFill>
                  <a:schemeClr val="tx1"/>
                </a:solidFill>
                <a:latin typeface="Times New Roman" panose="02020603050405020304" pitchFamily="18" charset="0"/>
                <a:cs typeface="Times New Roman" panose="02020603050405020304" pitchFamily="18" charset="0"/>
              </a:rPr>
              <a:t>                                              2.0-6.0m²/h</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预期产水浊度</a:t>
            </a:r>
            <a:r>
              <a:rPr lang="en-US" altLang="zh-CN" sz="1000" b="1" dirty="0">
                <a:solidFill>
                  <a:schemeClr val="tx1"/>
                </a:solidFill>
                <a:latin typeface="Times New Roman" panose="02020603050405020304" pitchFamily="18" charset="0"/>
                <a:cs typeface="Times New Roman" panose="02020603050405020304" pitchFamily="18" charset="0"/>
              </a:rPr>
              <a:t>                                              ≤0.1NTU</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预期产水污泥密度指数（</a:t>
            </a:r>
            <a:r>
              <a:rPr lang="en-US" altLang="zh-CN" sz="1000" b="1" dirty="0">
                <a:solidFill>
                  <a:schemeClr val="tx1"/>
                </a:solidFill>
                <a:latin typeface="Times New Roman" panose="02020603050405020304" pitchFamily="18" charset="0"/>
                <a:cs typeface="Times New Roman" panose="02020603050405020304" pitchFamily="18" charset="0"/>
              </a:rPr>
              <a:t>SDI15</a:t>
            </a:r>
            <a:r>
              <a:rPr lang="zh-CN" altLang="en-US" sz="1000" b="1" dirty="0">
                <a:solidFill>
                  <a:schemeClr val="tx1"/>
                </a:solidFill>
                <a:latin typeface="Times New Roman" panose="02020603050405020304" pitchFamily="18" charset="0"/>
                <a:cs typeface="Times New Roman" panose="02020603050405020304" pitchFamily="18" charset="0"/>
              </a:rPr>
              <a:t>）</a:t>
            </a:r>
            <a:r>
              <a:rPr lang="en-US" altLang="zh-CN" sz="1000" b="1" dirty="0">
                <a:solidFill>
                  <a:schemeClr val="tx1"/>
                </a:solidFill>
                <a:latin typeface="Times New Roman" panose="02020603050405020304" pitchFamily="18" charset="0"/>
                <a:cs typeface="Times New Roman" panose="02020603050405020304" pitchFamily="18" charset="0"/>
              </a:rPr>
              <a:t>            ≤2.5NA</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最大悬浮固体耐受浓度</a:t>
            </a:r>
            <a:r>
              <a:rPr lang="en-US" altLang="zh-CN" sz="1000" b="1" dirty="0">
                <a:solidFill>
                  <a:schemeClr val="tx1"/>
                </a:solidFill>
                <a:latin typeface="Times New Roman" panose="02020603050405020304" pitchFamily="18" charset="0"/>
                <a:cs typeface="Times New Roman" panose="02020603050405020304" pitchFamily="18" charset="0"/>
              </a:rPr>
              <a:t> (TSS)                   100ppm</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最大进水浊度</a:t>
            </a:r>
            <a:r>
              <a:rPr lang="en-US" altLang="zh-CN" sz="1000" b="1" dirty="0">
                <a:solidFill>
                  <a:schemeClr val="tx1"/>
                </a:solidFill>
                <a:latin typeface="Times New Roman" panose="02020603050405020304" pitchFamily="18" charset="0"/>
                <a:cs typeface="Times New Roman" panose="02020603050405020304" pitchFamily="18" charset="0"/>
              </a:rPr>
              <a:t>                                              300NTU</a:t>
            </a:r>
          </a:p>
        </p:txBody>
      </p:sp>
      <p:sp>
        <p:nvSpPr>
          <p:cNvPr id="18" name="文本框 17"/>
          <p:cNvSpPr txBox="1"/>
          <p:nvPr/>
        </p:nvSpPr>
        <p:spPr>
          <a:xfrm>
            <a:off x="187325" y="3552190"/>
            <a:ext cx="4572635" cy="1660525"/>
          </a:xfrm>
          <a:prstGeom prst="rect">
            <a:avLst/>
          </a:prstGeom>
          <a:noFill/>
        </p:spPr>
        <p:txBody>
          <a:bodyPr wrap="square">
            <a:spAutoFit/>
          </a:bodyPr>
          <a:lstStyle/>
          <a:p>
            <a:pPr algn="l">
              <a:lnSpc>
                <a:spcPct val="100000"/>
              </a:lnSpc>
              <a:buClrTx/>
              <a:buSzTx/>
              <a:buFontTx/>
            </a:pPr>
            <a:r>
              <a:rPr lang="zh-CN" altLang="en-US" sz="1200" b="1" dirty="0">
                <a:solidFill>
                  <a:srgbClr val="005EAB"/>
                </a:solidFill>
                <a:latin typeface="Times New Roman" panose="02020603050405020304" pitchFamily="18" charset="0"/>
                <a:cs typeface="Times New Roman" panose="02020603050405020304" pitchFamily="18" charset="0"/>
              </a:rPr>
              <a:t>产品特征</a:t>
            </a:r>
          </a:p>
          <a:p>
            <a:pPr algn="just">
              <a:lnSpc>
                <a:spcPct val="150000"/>
              </a:lnSpc>
            </a:pPr>
            <a:r>
              <a:rPr lang="zh-CN" altLang="en-US" sz="1000" b="1" dirty="0">
                <a:latin typeface="Times New Roman" panose="02020603050405020304" pitchFamily="18" charset="0"/>
                <a:cs typeface="Times New Roman" panose="02020603050405020304" pitchFamily="18" charset="0"/>
              </a:rPr>
              <a:t>外压式超滤由</a:t>
            </a:r>
            <a:r>
              <a:rPr lang="en-US" altLang="zh-CN" sz="1000" b="1" dirty="0">
                <a:latin typeface="Times New Roman" panose="02020603050405020304" pitchFamily="18" charset="0"/>
                <a:cs typeface="Times New Roman" panose="02020603050405020304" pitchFamily="18" charset="0"/>
              </a:rPr>
              <a:t> PVDF </a:t>
            </a:r>
            <a:r>
              <a:rPr lang="zh-CN" altLang="en-US" sz="1000" b="1" dirty="0">
                <a:latin typeface="Times New Roman" panose="02020603050405020304" pitchFamily="18" charset="0"/>
                <a:cs typeface="Times New Roman" panose="02020603050405020304" pitchFamily="18" charset="0"/>
              </a:rPr>
              <a:t>中空纤维膜制成，具有以下特点：</a:t>
            </a:r>
          </a:p>
          <a:p>
            <a:pPr algn="just">
              <a:lnSpc>
                <a:spcPct val="150000"/>
              </a:lnSpc>
            </a:pPr>
            <a:r>
              <a:rPr lang="zh-CN" altLang="en-US" sz="1000" b="1" dirty="0">
                <a:latin typeface="Times New Roman" panose="02020603050405020304" pitchFamily="18" charset="0"/>
                <a:cs typeface="Times New Roman" panose="02020603050405020304" pitchFamily="18" charset="0"/>
              </a:rPr>
              <a:t>高制造精度：孔径均匀且分布窄，高效去除细菌和颗粒物</a:t>
            </a:r>
          </a:p>
          <a:p>
            <a:pPr algn="just">
              <a:lnSpc>
                <a:spcPct val="150000"/>
              </a:lnSpc>
            </a:pPr>
            <a:r>
              <a:rPr lang="zh-CN" altLang="en-US" sz="1000" b="1" dirty="0">
                <a:latin typeface="Times New Roman" panose="02020603050405020304" pitchFamily="18" charset="0"/>
                <a:cs typeface="Times New Roman" panose="02020603050405020304" pitchFamily="18" charset="0"/>
              </a:rPr>
              <a:t>高过滤通量：开孔率高，通量大，能耗低</a:t>
            </a:r>
          </a:p>
          <a:p>
            <a:pPr algn="just">
              <a:lnSpc>
                <a:spcPct val="150000"/>
              </a:lnSpc>
            </a:pPr>
            <a:r>
              <a:rPr lang="zh-CN" altLang="en-US" sz="1000" b="1" dirty="0">
                <a:latin typeface="Times New Roman" panose="02020603050405020304" pitchFamily="18" charset="0"/>
                <a:cs typeface="Times New Roman" panose="02020603050405020304" pitchFamily="18" charset="0"/>
              </a:rPr>
              <a:t>高物理强度：较传统工艺强度高</a:t>
            </a:r>
            <a:r>
              <a:rPr lang="en-US" altLang="zh-CN" sz="1000" b="1" dirty="0">
                <a:latin typeface="Times New Roman" panose="02020603050405020304" pitchFamily="18" charset="0"/>
                <a:cs typeface="Times New Roman" panose="02020603050405020304" pitchFamily="18" charset="0"/>
              </a:rPr>
              <a:t>4</a:t>
            </a:r>
            <a:r>
              <a:rPr lang="zh-CN" altLang="en-US" sz="1000" b="1" dirty="0">
                <a:latin typeface="Times New Roman" panose="02020603050405020304" pitchFamily="18" charset="0"/>
                <a:cs typeface="Times New Roman" panose="02020603050405020304" pitchFamily="18" charset="0"/>
              </a:rPr>
              <a:t>倍以上</a:t>
            </a:r>
          </a:p>
          <a:p>
            <a:pPr algn="just">
              <a:lnSpc>
                <a:spcPct val="150000"/>
              </a:lnSpc>
            </a:pPr>
            <a:r>
              <a:rPr lang="zh-CN" altLang="en-US" sz="1000" b="1" dirty="0">
                <a:latin typeface="Times New Roman" panose="02020603050405020304" pitchFamily="18" charset="0"/>
                <a:cs typeface="Times New Roman" panose="02020603050405020304" pitchFamily="18" charset="0"/>
              </a:rPr>
              <a:t>高耐氧化性：最大</a:t>
            </a:r>
            <a:r>
              <a:rPr lang="en-US" altLang="zh-CN" sz="1000" b="1" dirty="0">
                <a:latin typeface="Times New Roman" panose="02020603050405020304" pitchFamily="18" charset="0"/>
                <a:cs typeface="Times New Roman" panose="02020603050405020304" pitchFamily="18" charset="0"/>
              </a:rPr>
              <a:t> NaClO </a:t>
            </a:r>
            <a:r>
              <a:rPr lang="zh-CN" altLang="en-US" sz="1000" b="1" dirty="0">
                <a:latin typeface="Times New Roman" panose="02020603050405020304" pitchFamily="18" charset="0"/>
                <a:cs typeface="Times New Roman" panose="02020603050405020304" pitchFamily="18" charset="0"/>
              </a:rPr>
              <a:t>耐受浓度可达</a:t>
            </a:r>
            <a:r>
              <a:rPr lang="en-US" altLang="zh-CN" sz="1000" b="1" dirty="0">
                <a:latin typeface="Times New Roman" panose="02020603050405020304" pitchFamily="18" charset="0"/>
                <a:cs typeface="Times New Roman" panose="02020603050405020304" pitchFamily="18" charset="0"/>
              </a:rPr>
              <a:t>10000 ppm</a:t>
            </a:r>
          </a:p>
          <a:p>
            <a:pPr algn="just">
              <a:lnSpc>
                <a:spcPct val="150000"/>
              </a:lnSpc>
            </a:pPr>
            <a:r>
              <a:rPr lang="zh-CN" altLang="en-US" sz="1000" b="1" dirty="0">
                <a:latin typeface="Times New Roman" panose="02020603050405020304" pitchFamily="18" charset="0"/>
                <a:cs typeface="Times New Roman" panose="02020603050405020304" pitchFamily="18" charset="0"/>
              </a:rPr>
              <a:t>高耐化学性：可在</a:t>
            </a:r>
            <a:r>
              <a:rPr lang="en-US" altLang="zh-CN" sz="1000" b="1" dirty="0">
                <a:latin typeface="Times New Roman" panose="02020603050405020304" pitchFamily="18" charset="0"/>
                <a:cs typeface="Times New Roman" panose="02020603050405020304" pitchFamily="18" charset="0"/>
              </a:rPr>
              <a:t> pH1-14 </a:t>
            </a:r>
            <a:r>
              <a:rPr lang="zh-CN" altLang="en-US" sz="1000" b="1" dirty="0">
                <a:latin typeface="Times New Roman" panose="02020603050405020304" pitchFamily="18" charset="0"/>
                <a:cs typeface="Times New Roman" panose="02020603050405020304" pitchFamily="18" charset="0"/>
              </a:rPr>
              <a:t>的范围内进行化学清洗</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矩形 14"/>
          <p:cNvSpPr/>
          <p:nvPr/>
        </p:nvSpPr>
        <p:spPr>
          <a:xfrm>
            <a:off x="0" y="10025741"/>
            <a:ext cx="7559675" cy="233953"/>
          </a:xfrm>
          <a:prstGeom prst="rect">
            <a:avLst/>
          </a:prstGeom>
          <a:solidFill>
            <a:srgbClr val="0060AA"/>
          </a:solidFill>
          <a:ln>
            <a:noFill/>
          </a:ln>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latin typeface="Times New Roman" panose="02020603050405020304" pitchFamily="18" charset="0"/>
              <a:cs typeface="Times New Roman" panose="02020603050405020304" pitchFamily="18" charset="0"/>
            </a:endParaRPr>
          </a:p>
        </p:txBody>
      </p:sp>
      <p:sp>
        <p:nvSpPr>
          <p:cNvPr id="6" name="文本框 5"/>
          <p:cNvSpPr txBox="1"/>
          <p:nvPr/>
        </p:nvSpPr>
        <p:spPr>
          <a:xfrm>
            <a:off x="202409" y="9158389"/>
            <a:ext cx="4776166" cy="470963"/>
          </a:xfrm>
          <a:prstGeom prst="rect">
            <a:avLst/>
          </a:prstGeom>
          <a:noFill/>
        </p:spPr>
        <p:txBody>
          <a:bodyPr wrap="square">
            <a:spAutoFit/>
          </a:bodyPr>
          <a:lstStyle/>
          <a:p>
            <a:pPr>
              <a:lnSpc>
                <a:spcPct val="130000"/>
              </a:lnSpc>
            </a:pPr>
            <a:r>
              <a:rPr lang="zh-CN" altLang="en-US" sz="1000" b="1" dirty="0">
                <a:latin typeface="Times New Roman" panose="02020603050405020304" pitchFamily="18" charset="0"/>
                <a:cs typeface="Times New Roman" panose="02020603050405020304" pitchFamily="18" charset="0"/>
              </a:rPr>
              <a:t>公司名称：</a:t>
            </a:r>
            <a:r>
              <a:rPr lang="zh-CN" altLang="en-US" sz="1000" dirty="0">
                <a:latin typeface="Times New Roman" panose="02020603050405020304" pitchFamily="18" charset="0"/>
                <a:cs typeface="Times New Roman" panose="02020603050405020304" pitchFamily="18" charset="0"/>
              </a:rPr>
              <a:t>安徽科博瑞环境科技有限公司</a:t>
            </a:r>
            <a:endParaRPr lang="en-US" altLang="zh-CN" sz="1000" dirty="0">
              <a:latin typeface="Times New Roman" panose="02020603050405020304" pitchFamily="18" charset="0"/>
              <a:cs typeface="Times New Roman" panose="02020603050405020304" pitchFamily="18" charset="0"/>
            </a:endParaRPr>
          </a:p>
          <a:p>
            <a:pPr>
              <a:lnSpc>
                <a:spcPct val="130000"/>
              </a:lnSpc>
            </a:pPr>
            <a:r>
              <a:rPr lang="zh-CN" altLang="en-US" sz="1000" b="1" dirty="0">
                <a:latin typeface="Times New Roman" panose="02020603050405020304" pitchFamily="18" charset="0"/>
                <a:cs typeface="Times New Roman" panose="02020603050405020304" pitchFamily="18" charset="0"/>
              </a:rPr>
              <a:t>公司地址：</a:t>
            </a:r>
            <a:r>
              <a:rPr lang="zh-CN" altLang="en-US" sz="1000" dirty="0">
                <a:latin typeface="Times New Roman" panose="02020603050405020304" pitchFamily="18" charset="0"/>
                <a:cs typeface="Times New Roman" panose="02020603050405020304" pitchFamily="18" charset="0"/>
              </a:rPr>
              <a:t>安徽省合肥市高新区孔雀台路</a:t>
            </a:r>
            <a:r>
              <a:rPr lang="en-US" altLang="zh-CN" sz="1000" dirty="0">
                <a:latin typeface="Times New Roman" panose="02020603050405020304" pitchFamily="18" charset="0"/>
                <a:cs typeface="Times New Roman" panose="02020603050405020304" pitchFamily="18" charset="0"/>
              </a:rPr>
              <a:t>2899</a:t>
            </a:r>
            <a:r>
              <a:rPr lang="zh-CN" altLang="en-US" sz="1000" dirty="0">
                <a:latin typeface="Times New Roman" panose="02020603050405020304" pitchFamily="18" charset="0"/>
                <a:cs typeface="Times New Roman" panose="02020603050405020304" pitchFamily="18" charset="0"/>
              </a:rPr>
              <a:t>号联东</a:t>
            </a:r>
            <a:r>
              <a:rPr lang="en-US" altLang="zh-CN" sz="1000" dirty="0">
                <a:latin typeface="Times New Roman" panose="02020603050405020304" pitchFamily="18" charset="0"/>
                <a:cs typeface="Times New Roman" panose="02020603050405020304" pitchFamily="18" charset="0"/>
              </a:rPr>
              <a:t>U</a:t>
            </a:r>
            <a:r>
              <a:rPr lang="zh-CN" altLang="en-US" sz="1000" dirty="0">
                <a:latin typeface="Times New Roman" panose="02020603050405020304" pitchFamily="18" charset="0"/>
                <a:cs typeface="Times New Roman" panose="02020603050405020304" pitchFamily="18" charset="0"/>
              </a:rPr>
              <a:t>谷合肥高新国际企业港</a:t>
            </a:r>
            <a:r>
              <a:rPr lang="en-US" altLang="zh-CN" sz="1000" dirty="0">
                <a:latin typeface="Times New Roman" panose="02020603050405020304" pitchFamily="18" charset="0"/>
                <a:cs typeface="Times New Roman" panose="02020603050405020304" pitchFamily="18" charset="0"/>
              </a:rPr>
              <a:t>17</a:t>
            </a:r>
            <a:r>
              <a:rPr lang="zh-CN" altLang="en-US" sz="1000" dirty="0">
                <a:latin typeface="Times New Roman" panose="02020603050405020304" pitchFamily="18" charset="0"/>
                <a:cs typeface="Times New Roman" panose="02020603050405020304" pitchFamily="18" charset="0"/>
              </a:rPr>
              <a:t>栋</a:t>
            </a:r>
            <a:endParaRPr lang="en-US" altLang="zh-CN" sz="1000" dirty="0">
              <a:latin typeface="Times New Roman" panose="02020603050405020304" pitchFamily="18" charset="0"/>
              <a:cs typeface="Times New Roman" panose="02020603050405020304" pitchFamily="18" charset="0"/>
            </a:endParaRPr>
          </a:p>
        </p:txBody>
      </p:sp>
      <p:sp>
        <p:nvSpPr>
          <p:cNvPr id="18" name="文本框 17"/>
          <p:cNvSpPr txBox="1"/>
          <p:nvPr/>
        </p:nvSpPr>
        <p:spPr>
          <a:xfrm>
            <a:off x="5363538" y="9668422"/>
            <a:ext cx="1037077" cy="246221"/>
          </a:xfrm>
          <a:prstGeom prst="rect">
            <a:avLst/>
          </a:prstGeom>
          <a:noFill/>
        </p:spPr>
        <p:txBody>
          <a:bodyPr wrap="square">
            <a:spAutoFit/>
          </a:bodyPr>
          <a:lstStyle/>
          <a:p>
            <a:pPr algn="ctr"/>
            <a:r>
              <a:rPr lang="zh-CN" altLang="en-US" sz="1000" dirty="0">
                <a:latin typeface="Times New Roman" panose="02020603050405020304" pitchFamily="18" charset="0"/>
                <a:ea typeface="宋体" panose="02010600030101010101" pitchFamily="2" charset="-122"/>
                <a:cs typeface="Times New Roman" panose="02020603050405020304" pitchFamily="18" charset="0"/>
              </a:rPr>
              <a:t>销售微信号</a:t>
            </a:r>
          </a:p>
        </p:txBody>
      </p:sp>
      <p:sp>
        <p:nvSpPr>
          <p:cNvPr id="26" name="文本框 25"/>
          <p:cNvSpPr txBox="1"/>
          <p:nvPr/>
        </p:nvSpPr>
        <p:spPr>
          <a:xfrm>
            <a:off x="179388" y="7720260"/>
            <a:ext cx="7030088" cy="1014730"/>
          </a:xfrm>
          <a:prstGeom prst="rect">
            <a:avLst/>
          </a:prstGeom>
          <a:noFill/>
        </p:spPr>
        <p:txBody>
          <a:bodyPr wrap="square">
            <a:spAutoFit/>
          </a:bodyPr>
          <a:lstStyle/>
          <a:p>
            <a:pPr algn="just">
              <a:lnSpc>
                <a:spcPct val="150000"/>
              </a:lnSpc>
            </a:pPr>
            <a:r>
              <a:rPr lang="zh-CN" altLang="en-US" sz="1000" b="1" dirty="0">
                <a:latin typeface="Times New Roman" panose="02020603050405020304" pitchFamily="18" charset="0"/>
                <a:cs typeface="Times New Roman" panose="02020603050405020304" pitchFamily="18" charset="0"/>
              </a:rPr>
              <a:t>注：</a:t>
            </a:r>
            <a:r>
              <a:rPr lang="zh-CN" altLang="en-US" sz="1000" dirty="0">
                <a:latin typeface="Times New Roman" panose="02020603050405020304" pitchFamily="18" charset="0"/>
                <a:cs typeface="Times New Roman" panose="02020603050405020304" pitchFamily="18" charset="0"/>
              </a:rPr>
              <a:t>产品性能在不同条件下可能会有差异，本文件信息仅供参考，不可作为实际应用性能保证依据。用户有责任确定本文件的产品和信息，是否适用于使用环境，并确保产品的使用方式符合适用的法律法规。科纳诺膜科技对本文件中的信息不承担任何义务或责任，由于用户未按照本样本所提供的条件进行产品使用与维护所产生的一切后果与本公司无关。由于技术进步及产品的更换换代，产品资料可能随时改变，无须事先声明。敬请留意最新产品信息。</a:t>
            </a:r>
          </a:p>
        </p:txBody>
      </p:sp>
      <p:sp>
        <p:nvSpPr>
          <p:cNvPr id="32" name="文本框 31"/>
          <p:cNvSpPr txBox="1"/>
          <p:nvPr/>
        </p:nvSpPr>
        <p:spPr>
          <a:xfrm>
            <a:off x="204074" y="6312348"/>
            <a:ext cx="1265033" cy="276999"/>
          </a:xfrm>
          <a:prstGeom prst="rect">
            <a:avLst/>
          </a:prstGeom>
          <a:noFill/>
        </p:spPr>
        <p:txBody>
          <a:bodyPr wrap="square">
            <a:spAutoFit/>
          </a:bodyPr>
          <a:lstStyle/>
          <a:p>
            <a:r>
              <a:rPr lang="zh-CN" altLang="en-US" sz="1200" b="1" dirty="0">
                <a:solidFill>
                  <a:srgbClr val="005EAB"/>
                </a:solidFill>
                <a:latin typeface="Times New Roman" panose="02020603050405020304" pitchFamily="18" charset="0"/>
                <a:cs typeface="Times New Roman" panose="02020603050405020304" pitchFamily="18" charset="0"/>
              </a:rPr>
              <a:t>外形尺寸与包装</a:t>
            </a:r>
          </a:p>
        </p:txBody>
      </p:sp>
      <p:sp>
        <p:nvSpPr>
          <p:cNvPr id="41" name="文本框 40"/>
          <p:cNvSpPr txBox="1"/>
          <p:nvPr/>
        </p:nvSpPr>
        <p:spPr>
          <a:xfrm>
            <a:off x="204074" y="3353184"/>
            <a:ext cx="907446" cy="276999"/>
          </a:xfrm>
          <a:prstGeom prst="rect">
            <a:avLst/>
          </a:prstGeom>
          <a:noFill/>
        </p:spPr>
        <p:txBody>
          <a:bodyPr wrap="square">
            <a:spAutoFit/>
          </a:bodyPr>
          <a:lstStyle/>
          <a:p>
            <a:r>
              <a:rPr lang="zh-CN" altLang="en-US" sz="1200" b="1" dirty="0">
                <a:solidFill>
                  <a:srgbClr val="005EAB"/>
                </a:solidFill>
                <a:latin typeface="Times New Roman" panose="02020603050405020304" pitchFamily="18" charset="0"/>
                <a:cs typeface="Times New Roman" panose="02020603050405020304" pitchFamily="18" charset="0"/>
              </a:rPr>
              <a:t>注意事项</a:t>
            </a:r>
          </a:p>
        </p:txBody>
      </p:sp>
      <p:sp>
        <p:nvSpPr>
          <p:cNvPr id="43" name="文本框 42"/>
          <p:cNvSpPr txBox="1"/>
          <p:nvPr/>
        </p:nvSpPr>
        <p:spPr>
          <a:xfrm>
            <a:off x="202409" y="3646438"/>
            <a:ext cx="7033417" cy="2630170"/>
          </a:xfrm>
          <a:prstGeom prst="rect">
            <a:avLst/>
          </a:prstGeom>
          <a:noFill/>
        </p:spPr>
        <p:txBody>
          <a:bodyPr wrap="square">
            <a:spAutoFit/>
          </a:bodyPr>
          <a:lstStyle/>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膜元件首次使用时最初一个小时产水应当排放不用。</a:t>
            </a:r>
            <a:endParaRPr lang="en-US" altLang="zh-CN" sz="1000" dirty="0">
              <a:latin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膜元件出厂时，干式膜元件无保护液，元件一旦润湿，应该始终保持湿润态。</a:t>
            </a:r>
            <a:endParaRPr lang="en-US" altLang="zh-CN" sz="1000" dirty="0">
              <a:latin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给水压力应该在</a:t>
            </a:r>
            <a:r>
              <a:rPr lang="en-US" altLang="zh-CN" sz="1000" dirty="0">
                <a:latin typeface="Times New Roman" panose="02020603050405020304" pitchFamily="18" charset="0"/>
                <a:cs typeface="Times New Roman" panose="02020603050405020304" pitchFamily="18" charset="0"/>
              </a:rPr>
              <a:t>30-60</a:t>
            </a:r>
            <a:r>
              <a:rPr lang="zh-CN" altLang="en-US" sz="1000" dirty="0">
                <a:latin typeface="Times New Roman" panose="02020603050405020304" pitchFamily="18" charset="0"/>
                <a:cs typeface="Times New Roman" panose="02020603050405020304" pitchFamily="18" charset="0"/>
              </a:rPr>
              <a:t>秒的时间范围内逐渐升高，否则可能会对膜元件造成不可逆的损伤。</a:t>
            </a:r>
            <a:endParaRPr lang="en-US" altLang="zh-CN" sz="1000" dirty="0">
              <a:latin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任何时候都要避免产水侧产生背压。</a:t>
            </a:r>
            <a:endParaRPr lang="en-US" altLang="zh-CN" sz="1000" dirty="0">
              <a:latin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湿式膜元件出厂前都经过水检测试，并使用</a:t>
            </a:r>
            <a:r>
              <a:rPr lang="en-US" altLang="zh-CN" sz="1000" dirty="0">
                <a:latin typeface="Times New Roman" panose="02020603050405020304" pitchFamily="18" charset="0"/>
                <a:cs typeface="Times New Roman" panose="02020603050405020304" pitchFamily="18" charset="0"/>
              </a:rPr>
              <a:t>1.5%</a:t>
            </a:r>
            <a:r>
              <a:rPr lang="zh-CN" altLang="en-US" sz="1000" dirty="0">
                <a:latin typeface="Times New Roman" panose="02020603050405020304" pitchFamily="18" charset="0"/>
                <a:cs typeface="Times New Roman" panose="02020603050405020304" pitchFamily="18" charset="0"/>
              </a:rPr>
              <a:t>的亚硫酸氢钠（冬天时需添加</a:t>
            </a:r>
            <a:r>
              <a:rPr lang="en-US" altLang="zh-CN" sz="1000" dirty="0">
                <a:latin typeface="Times New Roman" panose="02020603050405020304" pitchFamily="18" charset="0"/>
                <a:cs typeface="Times New Roman" panose="02020603050405020304" pitchFamily="18" charset="0"/>
              </a:rPr>
              <a:t>10</a:t>
            </a:r>
            <a:r>
              <a:rPr lang="zh-CN" altLang="en-US" sz="1000" dirty="0">
                <a:latin typeface="Times New Roman" panose="02020603050405020304" pitchFamily="18" charset="0"/>
                <a:cs typeface="Times New Roman" panose="02020603050405020304" pitchFamily="18" charset="0"/>
              </a:rPr>
              <a:t>％的丙二醇防冻液）溶液进行储藏处理，然后采用真空包装。</a:t>
            </a:r>
            <a:endParaRPr lang="en-US" altLang="zh-CN" sz="1000" dirty="0">
              <a:latin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系统长期停机，为了防止微生物滋长，建议将膜元件浸入到</a:t>
            </a:r>
            <a:r>
              <a:rPr lang="en-US" altLang="zh-CN" sz="1000" dirty="0">
                <a:latin typeface="Times New Roman" panose="02020603050405020304" pitchFamily="18" charset="0"/>
                <a:cs typeface="Times New Roman" panose="02020603050405020304" pitchFamily="18" charset="0"/>
              </a:rPr>
              <a:t>1.5%</a:t>
            </a:r>
            <a:r>
              <a:rPr lang="zh-CN" altLang="en-US" sz="1000" dirty="0">
                <a:latin typeface="Times New Roman" panose="02020603050405020304" pitchFamily="18" charset="0"/>
                <a:cs typeface="Times New Roman" panose="02020603050405020304" pitchFamily="18" charset="0"/>
              </a:rPr>
              <a:t>（重量比）的亚硫酸氢钠（食品级）保护液中，并定期更换保护液。</a:t>
            </a:r>
            <a:endParaRPr lang="en-US" altLang="zh-CN" sz="1000" dirty="0">
              <a:latin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用户必须严格遵循本手册设定的操作极限和守则，否则公司将不承担由此产生的一切后果。</a:t>
            </a:r>
            <a:endParaRPr lang="en-US" altLang="zh-CN" sz="1000" dirty="0">
              <a:latin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用户在储存和运行中严禁使用任何对膜元件有破坏的化学药品，如违反使用这类化学药品，公司将不承担由此产生的一切后果。</a:t>
            </a:r>
          </a:p>
        </p:txBody>
      </p:sp>
      <p:pic>
        <p:nvPicPr>
          <p:cNvPr id="3" name="图片 2"/>
          <p:cNvPicPr>
            <a:picLocks noChangeAspect="1"/>
          </p:cNvPicPr>
          <p:nvPr/>
        </p:nvPicPr>
        <p:blipFill>
          <a:blip r:embed="rId2"/>
          <a:srcRect l="12142" t="25609" r="12040" b="18766"/>
          <a:stretch>
            <a:fillRect/>
          </a:stretch>
        </p:blipFill>
        <p:spPr>
          <a:xfrm>
            <a:off x="5467966" y="8799602"/>
            <a:ext cx="828222" cy="829750"/>
          </a:xfrm>
          <a:prstGeom prst="rect">
            <a:avLst/>
          </a:prstGeom>
        </p:spPr>
      </p:pic>
      <p:sp>
        <p:nvSpPr>
          <p:cNvPr id="7" name="文本框 6"/>
          <p:cNvSpPr txBox="1"/>
          <p:nvPr/>
        </p:nvSpPr>
        <p:spPr>
          <a:xfrm>
            <a:off x="268605" y="2638425"/>
            <a:ext cx="5199380" cy="718820"/>
          </a:xfrm>
          <a:prstGeom prst="rect">
            <a:avLst/>
          </a:prstGeom>
          <a:noFill/>
        </p:spPr>
        <p:txBody>
          <a:bodyPr wrap="square">
            <a:noAutofit/>
          </a:bodyPr>
          <a:lstStyle/>
          <a:p>
            <a:pPr>
              <a:lnSpc>
                <a:spcPct val="150000"/>
              </a:lnSpc>
            </a:pPr>
            <a:r>
              <a:rPr lang="zh-CN" altLang="en-US" sz="1200" b="1" dirty="0">
                <a:solidFill>
                  <a:srgbClr val="005EAB"/>
                </a:solidFill>
                <a:latin typeface="Times New Roman" panose="02020603050405020304" pitchFamily="18" charset="0"/>
                <a:cs typeface="Times New Roman" panose="02020603050405020304" pitchFamily="18" charset="0"/>
                <a:sym typeface="+mn-ea"/>
              </a:rPr>
              <a:t>化学清洗</a:t>
            </a:r>
            <a:endParaRPr lang="zh-CN" altLang="en-US" sz="1200" b="1" dirty="0">
              <a:solidFill>
                <a:srgbClr val="005EAB"/>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最大次氯酸钠耐受浓度</a:t>
            </a:r>
            <a:r>
              <a:rPr lang="en-US" altLang="zh-CN" sz="1000" b="1" dirty="0">
                <a:solidFill>
                  <a:schemeClr val="tx1"/>
                </a:solidFill>
                <a:latin typeface="Times New Roman" panose="02020603050405020304" pitchFamily="18" charset="0"/>
                <a:cs typeface="Times New Roman" panose="02020603050405020304" pitchFamily="18" charset="0"/>
              </a:rPr>
              <a:t>10000 ppm</a:t>
            </a:r>
            <a:r>
              <a:rPr lang="zh-CN" altLang="en-US" sz="1000" b="1" dirty="0">
                <a:solidFill>
                  <a:schemeClr val="tx1"/>
                </a:solidFill>
                <a:latin typeface="Times New Roman" panose="02020603050405020304" pitchFamily="18" charset="0"/>
                <a:cs typeface="Times New Roman" panose="02020603050405020304" pitchFamily="18" charset="0"/>
              </a:rPr>
              <a:t>，推荐清洗温度</a:t>
            </a:r>
            <a:r>
              <a:rPr lang="en-US" altLang="zh-CN" sz="1000" b="1" dirty="0">
                <a:solidFill>
                  <a:schemeClr val="tx1"/>
                </a:solidFill>
                <a:latin typeface="Times New Roman" panose="02020603050405020304" pitchFamily="18" charset="0"/>
                <a:cs typeface="Times New Roman" panose="02020603050405020304" pitchFamily="18" charset="0"/>
              </a:rPr>
              <a:t>20-40 ℃</a:t>
            </a:r>
            <a:r>
              <a:rPr lang="zh-CN" altLang="en-US" sz="1000" b="1" dirty="0">
                <a:solidFill>
                  <a:schemeClr val="tx1"/>
                </a:solidFill>
                <a:latin typeface="Times New Roman" panose="02020603050405020304" pitchFamily="18" charset="0"/>
                <a:cs typeface="Times New Roman" panose="02020603050405020304" pitchFamily="18" charset="0"/>
              </a:rPr>
              <a:t>，化学清洗</a:t>
            </a:r>
            <a:r>
              <a:rPr lang="en-US" altLang="zh-CN" sz="1000" b="1" dirty="0">
                <a:solidFill>
                  <a:schemeClr val="tx1"/>
                </a:solidFill>
                <a:latin typeface="Times New Roman" panose="02020603050405020304" pitchFamily="18" charset="0"/>
                <a:cs typeface="Times New Roman" panose="02020603050405020304" pitchFamily="18" charset="0"/>
              </a:rPr>
              <a:t>PH</a:t>
            </a:r>
            <a:r>
              <a:rPr lang="zh-CN" altLang="en-US" sz="1000" b="1" dirty="0">
                <a:solidFill>
                  <a:schemeClr val="tx1"/>
                </a:solidFill>
                <a:latin typeface="Times New Roman" panose="02020603050405020304" pitchFamily="18" charset="0"/>
                <a:cs typeface="Times New Roman" panose="02020603050405020304" pitchFamily="18" charset="0"/>
              </a:rPr>
              <a:t>值范围</a:t>
            </a:r>
            <a:r>
              <a:rPr lang="en-US" altLang="zh-CN" sz="1000" b="1" dirty="0">
                <a:solidFill>
                  <a:schemeClr val="tx1"/>
                </a:solidFill>
                <a:latin typeface="Times New Roman" panose="02020603050405020304" pitchFamily="18" charset="0"/>
                <a:cs typeface="Times New Roman" panose="02020603050405020304" pitchFamily="18" charset="0"/>
              </a:rPr>
              <a:t> 1-14 NA</a:t>
            </a:r>
            <a:r>
              <a:rPr lang="zh-CN" altLang="en-US" sz="1000" b="1" dirty="0">
                <a:solidFill>
                  <a:schemeClr val="tx1"/>
                </a:solidFill>
                <a:latin typeface="Times New Roman" panose="02020603050405020304" pitchFamily="18" charset="0"/>
                <a:cs typeface="Times New Roman" panose="02020603050405020304" pitchFamily="18" charset="0"/>
              </a:rPr>
              <a:t>。</a:t>
            </a:r>
            <a:r>
              <a:rPr lang="en-US" altLang="zh-CN" sz="1000" b="1" dirty="0">
                <a:solidFill>
                  <a:schemeClr val="tx1"/>
                </a:solidFill>
                <a:latin typeface="Times New Roman" panose="02020603050405020304" pitchFamily="18" charset="0"/>
                <a:cs typeface="Times New Roman" panose="02020603050405020304" pitchFamily="18" charset="0"/>
              </a:rPr>
              <a:t>  </a:t>
            </a:r>
            <a:r>
              <a:rPr lang="en-US" altLang="zh-CN" sz="1200" b="1" dirty="0">
                <a:solidFill>
                  <a:schemeClr val="tx1"/>
                </a:solidFill>
                <a:latin typeface="Times New Roman" panose="02020603050405020304" pitchFamily="18" charset="0"/>
                <a:cs typeface="Times New Roman" panose="02020603050405020304" pitchFamily="18" charset="0"/>
              </a:rPr>
              <a:t>          </a:t>
            </a:r>
          </a:p>
        </p:txBody>
      </p:sp>
      <p:sp>
        <p:nvSpPr>
          <p:cNvPr id="23" name="文本框 22"/>
          <p:cNvSpPr txBox="1"/>
          <p:nvPr/>
        </p:nvSpPr>
        <p:spPr>
          <a:xfrm>
            <a:off x="260985" y="456565"/>
            <a:ext cx="6216015" cy="2179955"/>
          </a:xfrm>
          <a:prstGeom prst="rect">
            <a:avLst/>
          </a:prstGeom>
          <a:noFill/>
        </p:spPr>
        <p:txBody>
          <a:bodyPr wrap="square">
            <a:noAutofit/>
          </a:bodyPr>
          <a:lstStyle/>
          <a:p>
            <a:pPr algn="l">
              <a:lnSpc>
                <a:spcPct val="100000"/>
              </a:lnSpc>
              <a:buClrTx/>
              <a:buSzTx/>
              <a:buFontTx/>
            </a:pPr>
            <a:r>
              <a:rPr lang="zh-CN" altLang="en-US" sz="1200" b="1" dirty="0">
                <a:solidFill>
                  <a:srgbClr val="005EAB"/>
                </a:solidFill>
                <a:latin typeface="Times New Roman" panose="02020603050405020304" pitchFamily="18" charset="0"/>
                <a:cs typeface="Times New Roman" panose="02020603050405020304" pitchFamily="18" charset="0"/>
              </a:rPr>
              <a:t>操作参数</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连续运行</a:t>
            </a:r>
            <a:r>
              <a:rPr lang="en-US" altLang="zh-CN" sz="1000" b="1" dirty="0">
                <a:solidFill>
                  <a:schemeClr val="tx1"/>
                </a:solidFill>
                <a:latin typeface="Times New Roman" panose="02020603050405020304" pitchFamily="18" charset="0"/>
                <a:cs typeface="Times New Roman" panose="02020603050405020304" pitchFamily="18" charset="0"/>
              </a:rPr>
              <a:t> pH </a:t>
            </a:r>
            <a:r>
              <a:rPr lang="zh-CN" altLang="en-US" sz="1000" b="1" dirty="0">
                <a:solidFill>
                  <a:schemeClr val="tx1"/>
                </a:solidFill>
                <a:latin typeface="Times New Roman" panose="02020603050405020304" pitchFamily="18" charset="0"/>
                <a:cs typeface="Times New Roman" panose="02020603050405020304" pitchFamily="18" charset="0"/>
              </a:rPr>
              <a:t>值范围</a:t>
            </a:r>
            <a:r>
              <a:rPr lang="en-US" altLang="zh-CN" sz="1000" b="1" dirty="0">
                <a:latin typeface="Times New Roman" panose="02020603050405020304" pitchFamily="18" charset="0"/>
                <a:cs typeface="Times New Roman" panose="02020603050405020304" pitchFamily="18" charset="0"/>
                <a:sym typeface="+mn-ea"/>
              </a:rPr>
              <a:t>                                                 </a:t>
            </a:r>
            <a:r>
              <a:rPr lang="en-US" altLang="zh-CN" sz="1000" b="1" dirty="0">
                <a:solidFill>
                  <a:schemeClr val="tx1"/>
                </a:solidFill>
                <a:latin typeface="Times New Roman" panose="02020603050405020304" pitchFamily="18" charset="0"/>
                <a:cs typeface="Times New Roman" panose="02020603050405020304" pitchFamily="18" charset="0"/>
              </a:rPr>
              <a:t>2-11                                     </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运行温度范围</a:t>
            </a:r>
            <a:r>
              <a:rPr lang="en-US" altLang="zh-CN" sz="1000" b="1" dirty="0">
                <a:solidFill>
                  <a:schemeClr val="tx1"/>
                </a:solidFill>
                <a:latin typeface="Times New Roman" panose="02020603050405020304" pitchFamily="18" charset="0"/>
                <a:cs typeface="Times New Roman" panose="02020603050405020304" pitchFamily="18" charset="0"/>
              </a:rPr>
              <a:t>                                                            1-45 ℃</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最大进水压力</a:t>
            </a:r>
            <a:r>
              <a:rPr lang="en-US" altLang="zh-CN" sz="1000" b="1" dirty="0">
                <a:solidFill>
                  <a:schemeClr val="tx1"/>
                </a:solidFill>
                <a:latin typeface="Times New Roman" panose="02020603050405020304" pitchFamily="18" charset="0"/>
                <a:cs typeface="Times New Roman" panose="02020603050405020304" pitchFamily="18" charset="0"/>
              </a:rPr>
              <a:t>                                                           3.0 Bar                                </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最大反洗压力</a:t>
            </a:r>
            <a:r>
              <a:rPr lang="en-US" altLang="zh-CN" sz="1000" b="1" dirty="0">
                <a:solidFill>
                  <a:schemeClr val="tx1"/>
                </a:solidFill>
                <a:latin typeface="Times New Roman" panose="02020603050405020304" pitchFamily="18" charset="0"/>
                <a:cs typeface="Times New Roman" panose="02020603050405020304" pitchFamily="18" charset="0"/>
              </a:rPr>
              <a:t>                                                           2.5 </a:t>
            </a:r>
            <a:r>
              <a:rPr lang="en-US" altLang="zh-CN" sz="1000" b="1" dirty="0">
                <a:latin typeface="Times New Roman" panose="02020603050405020304" pitchFamily="18" charset="0"/>
                <a:cs typeface="Times New Roman" panose="02020603050405020304" pitchFamily="18" charset="0"/>
                <a:sym typeface="+mn-ea"/>
              </a:rPr>
              <a:t>Bar</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最大跨膜压差</a:t>
            </a:r>
            <a:r>
              <a:rPr lang="en-US" altLang="zh-CN" sz="1000" b="1" dirty="0">
                <a:solidFill>
                  <a:schemeClr val="tx1"/>
                </a:solidFill>
                <a:latin typeface="Times New Roman" panose="02020603050405020304" pitchFamily="18" charset="0"/>
                <a:cs typeface="Times New Roman" panose="02020603050405020304" pitchFamily="18" charset="0"/>
              </a:rPr>
              <a:t> (TMP)                                              3.0 </a:t>
            </a:r>
            <a:r>
              <a:rPr lang="en-US" altLang="zh-CN" sz="1000" b="1" dirty="0">
                <a:latin typeface="Times New Roman" panose="02020603050405020304" pitchFamily="18" charset="0"/>
                <a:cs typeface="Times New Roman" panose="02020603050405020304" pitchFamily="18" charset="0"/>
                <a:sym typeface="+mn-ea"/>
              </a:rPr>
              <a:t>Bar</a:t>
            </a:r>
            <a:r>
              <a:rPr lang="en-US" altLang="zh-CN" sz="1000" b="1" dirty="0">
                <a:solidFill>
                  <a:schemeClr val="tx1"/>
                </a:solidFill>
                <a:latin typeface="Times New Roman" panose="02020603050405020304" pitchFamily="18" charset="0"/>
                <a:cs typeface="Times New Roman" panose="02020603050405020304" pitchFamily="18" charset="0"/>
              </a:rPr>
              <a:t>                               </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最大进气压力</a:t>
            </a:r>
            <a:r>
              <a:rPr lang="en-US" altLang="zh-CN" sz="1000" b="1" dirty="0">
                <a:solidFill>
                  <a:schemeClr val="tx1"/>
                </a:solidFill>
                <a:latin typeface="Times New Roman" panose="02020603050405020304" pitchFamily="18" charset="0"/>
                <a:cs typeface="Times New Roman" panose="02020603050405020304" pitchFamily="18" charset="0"/>
              </a:rPr>
              <a:t>                                                          2.5 </a:t>
            </a:r>
            <a:r>
              <a:rPr lang="en-US" altLang="zh-CN" sz="1000" b="1" dirty="0">
                <a:latin typeface="Times New Roman" panose="02020603050405020304" pitchFamily="18" charset="0"/>
                <a:cs typeface="Times New Roman" panose="02020603050405020304" pitchFamily="18" charset="0"/>
                <a:sym typeface="+mn-ea"/>
              </a:rPr>
              <a:t>Bar</a:t>
            </a:r>
            <a:endParaRPr lang="zh-CN" altLang="en-US" sz="1000" b="1" dirty="0">
              <a:solidFill>
                <a:schemeClr val="tx1"/>
              </a:solidFill>
              <a:latin typeface="Times New Roman" panose="02020603050405020304" pitchFamily="18" charset="0"/>
              <a:cs typeface="Times New Roman" panose="02020603050405020304" pitchFamily="18" charset="0"/>
            </a:endParaRP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推荐气洗流量</a:t>
            </a:r>
            <a:r>
              <a:rPr lang="en-US" altLang="zh-CN" sz="1000" b="1" dirty="0">
                <a:solidFill>
                  <a:schemeClr val="tx1"/>
                </a:solidFill>
                <a:latin typeface="Times New Roman" panose="02020603050405020304" pitchFamily="18" charset="0"/>
                <a:cs typeface="Times New Roman" panose="02020603050405020304" pitchFamily="18" charset="0"/>
              </a:rPr>
              <a:t>                                                          3-8 Nm³/h    </a:t>
            </a:r>
          </a:p>
          <a:p>
            <a:pPr>
              <a:lnSpc>
                <a:spcPct val="150000"/>
              </a:lnSpc>
            </a:pPr>
            <a:r>
              <a:rPr lang="zh-CN" altLang="en-US" sz="1000" b="1" dirty="0">
                <a:solidFill>
                  <a:schemeClr val="tx1"/>
                </a:solidFill>
                <a:latin typeface="Times New Roman" panose="02020603050405020304" pitchFamily="18" charset="0"/>
                <a:cs typeface="Times New Roman" panose="02020603050405020304" pitchFamily="18" charset="0"/>
              </a:rPr>
              <a:t>这只是一般的限制条件，对于具体工程，保守的运行参数可以保证更好的性能和更长的使用寿命。</a:t>
            </a:r>
            <a:r>
              <a:rPr lang="en-US" altLang="zh-CN" sz="1200" b="1" dirty="0">
                <a:solidFill>
                  <a:schemeClr val="tx1"/>
                </a:solidFill>
                <a:latin typeface="Times New Roman" panose="02020603050405020304" pitchFamily="18" charset="0"/>
                <a:cs typeface="Times New Roman" panose="02020603050405020304" pitchFamily="18" charset="0"/>
              </a:rPr>
              <a:t>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89276225-2e76-4d3e-9d77-49436db80fd5"/>
  <p:tag name="COMMONDATA" val="eyJoZGlkIjoiNDU5Njg1MTVjNmQ0YjhkZjRhYzYwOTI5Nzk4ZjU5ZDcifQ=="/>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669</Words>
  <Application>Microsoft Office PowerPoint</Application>
  <PresentationFormat>自定义</PresentationFormat>
  <Paragraphs>54</Paragraphs>
  <Slides>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vt:i4>
      </vt:variant>
    </vt:vector>
  </HeadingPairs>
  <TitlesOfParts>
    <vt:vector size="8" baseType="lpstr">
      <vt:lpstr>等线</vt:lpstr>
      <vt:lpstr>Arial</vt:lpstr>
      <vt:lpstr>Calibri</vt:lpstr>
      <vt:lpstr>Times New Roman</vt:lpstr>
      <vt:lpstr>Wingdings</vt:lpstr>
      <vt:lpstr>Office Theme</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ZongGuan</dc:creator>
  <cp:lastModifiedBy>Jie Tao</cp:lastModifiedBy>
  <cp:revision>124</cp:revision>
  <dcterms:created xsi:type="dcterms:W3CDTF">2011-01-21T15:00:00Z</dcterms:created>
  <dcterms:modified xsi:type="dcterms:W3CDTF">2026-01-15T13:49:45Z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F15305ED56644CFB88124D38A1C37310_13</vt:lpwstr>
  </property>
  <property fmtid="{D5CDD505-2E9C-101B-9397-08002B2CF9AE}" pid="3" name="KSOProductBuildVer">
    <vt:lpwstr>2052-12.1.0.22529</vt:lpwstr>
  </property>
</Properties>
</file>