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259695"/>
  <p:notesSz cx="6858000" cy="9144000"/>
  <p:custDataLst>
    <p:tags r:id="rId9"/>
  </p:custData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4626" userDrawn="1">
          <p15:clr>
            <a:srgbClr val="A4A3A4"/>
          </p15:clr>
        </p15:guide>
        <p15:guide id="3" orient="horz" pos="3753" userDrawn="1">
          <p15:clr>
            <a:srgbClr val="A4A3A4"/>
          </p15:clr>
        </p15:guide>
        <p15:guide id="4" orient="horz" pos="1168" userDrawn="1">
          <p15:clr>
            <a:srgbClr val="A4A3A4"/>
          </p15:clr>
        </p15:guide>
        <p15:guide id="5" pos="181" userDrawn="1">
          <p15:clr>
            <a:srgbClr val="A4A3A4"/>
          </p15:clr>
        </p15:guide>
        <p15:guide id="6" pos="2494" userDrawn="1">
          <p15:clr>
            <a:srgbClr val="A4A3A4"/>
          </p15:clr>
        </p15:guide>
        <p15:guide id="7" pos="113" userDrawn="1">
          <p15:clr>
            <a:srgbClr val="A4A3A4"/>
          </p15:clr>
        </p15:guide>
        <p15:guide id="8" pos="2268" userDrawn="1">
          <p15:clr>
            <a:srgbClr val="A4A3A4"/>
          </p15:clr>
        </p15:guide>
        <p15:guide id="10" pos="136" userDrawn="1">
          <p15:clr>
            <a:srgbClr val="A4A3A4"/>
          </p15:clr>
        </p15:guide>
        <p15:guide id="11"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AB"/>
    <a:srgbClr val="E1E2E4"/>
    <a:srgbClr val="D6D7D9"/>
    <a:srgbClr val="DADBDD"/>
    <a:srgbClr val="E5ECF5"/>
    <a:srgbClr val="FFFFFF"/>
    <a:srgbClr val="3A648D"/>
    <a:srgbClr val="64BAE9"/>
    <a:srgbClr val="6ABCEC"/>
    <a:srgbClr val="A3D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5" d="100"/>
          <a:sy n="65" d="100"/>
        </p:scale>
        <p:origin x="2388" y="72"/>
      </p:cViewPr>
      <p:guideLst>
        <p:guide orient="horz" pos="1009"/>
        <p:guide pos="4626"/>
        <p:guide orient="horz" pos="3753"/>
        <p:guide orient="horz" pos="1168"/>
        <p:guide pos="181"/>
        <p:guide pos="2494"/>
        <p:guide pos="113"/>
        <p:guide pos="2268"/>
        <p:guide pos="136"/>
        <p:guide pos="23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ZongGuan\Desktop\&#26032;&#24314;%20Microsoft%20Excel%20&#24037;&#20316;&#3492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ZongGuan\Desktop\&#33073;&#27688;&#33180;&#27969;&#37327;&#26354;&#324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Sheet1!$B$5</c:f>
              <c:strCache>
                <c:ptCount val="1"/>
                <c:pt idx="0">
                  <c:v>Y</c:v>
                </c:pt>
              </c:strCache>
            </c:strRef>
          </c:tx>
          <c:spPr>
            <a:ln w="158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Sheet1!$A$6:$A$9</c:f>
              <c:numCache>
                <c:formatCode>General</c:formatCode>
                <c:ptCount val="4"/>
                <c:pt idx="0">
                  <c:v>10</c:v>
                </c:pt>
                <c:pt idx="1">
                  <c:v>15</c:v>
                </c:pt>
                <c:pt idx="2">
                  <c:v>20</c:v>
                </c:pt>
                <c:pt idx="3">
                  <c:v>25</c:v>
                </c:pt>
              </c:numCache>
            </c:numRef>
          </c:xVal>
          <c:yVal>
            <c:numRef>
              <c:f>Sheet1!$B$6:$B$9</c:f>
              <c:numCache>
                <c:formatCode>General</c:formatCode>
                <c:ptCount val="4"/>
                <c:pt idx="0">
                  <c:v>84</c:v>
                </c:pt>
                <c:pt idx="1">
                  <c:v>73</c:v>
                </c:pt>
                <c:pt idx="2">
                  <c:v>64</c:v>
                </c:pt>
                <c:pt idx="3">
                  <c:v>55</c:v>
                </c:pt>
              </c:numCache>
            </c:numRef>
          </c:yVal>
          <c:smooth val="1"/>
        </c:ser>
        <c:dLbls>
          <c:showLegendKey val="0"/>
          <c:showVal val="1"/>
          <c:showCatName val="0"/>
          <c:showSerName val="0"/>
          <c:showPercent val="0"/>
          <c:showBubbleSize val="0"/>
        </c:dLbls>
        <c:axId val="1596465855"/>
        <c:axId val="1596466335"/>
      </c:scatterChart>
      <c:valAx>
        <c:axId val="1596465855"/>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6335"/>
        <c:crosses val="autoZero"/>
        <c:crossBetween val="midCat"/>
      </c:valAx>
      <c:valAx>
        <c:axId val="1596466335"/>
        <c:scaling>
          <c:orientation val="minMax"/>
          <c:max val="100"/>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6465855"/>
        <c:crosses val="autoZero"/>
        <c:crossBetween val="midCat"/>
      </c:valAx>
      <c:spPr>
        <a:noFill/>
        <a:ln>
          <a:noFill/>
        </a:ln>
        <a:effectLst/>
      </c:spPr>
    </c:plotArea>
    <c:plotVisOnly val="1"/>
    <c:dispBlanksAs val="gap"/>
    <c:showDLblsOverMax val="0"/>
    <c:extLst>
      <c:ext uri="{0b15fc19-7d7d-44ad-8c2d-2c3a37ce22c3}">
        <chartProps xmlns="https://web.wps.cn/et/2018/main" chartId="{5681094b-293f-4b77-b274-6822a2017a9a}"/>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Sheet1!$M$3</c:f>
              <c:strCache>
                <c:ptCount val="1"/>
                <c:pt idx="0">
                  <c:v>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Sheet1!$L$4:$L$7</c:f>
              <c:numCache>
                <c:formatCode>General</c:formatCode>
                <c:ptCount val="4"/>
                <c:pt idx="0">
                  <c:v>10</c:v>
                </c:pt>
                <c:pt idx="1">
                  <c:v>15</c:v>
                </c:pt>
                <c:pt idx="2">
                  <c:v>20</c:v>
                </c:pt>
                <c:pt idx="3">
                  <c:v>25</c:v>
                </c:pt>
              </c:numCache>
            </c:numRef>
          </c:xVal>
          <c:yVal>
            <c:numRef>
              <c:f>Sheet1!$M$4:$M$7</c:f>
              <c:numCache>
                <c:formatCode>General</c:formatCode>
                <c:ptCount val="4"/>
                <c:pt idx="0">
                  <c:v>92</c:v>
                </c:pt>
                <c:pt idx="1">
                  <c:v>81</c:v>
                </c:pt>
                <c:pt idx="2">
                  <c:v>71</c:v>
                </c:pt>
                <c:pt idx="3">
                  <c:v>61</c:v>
                </c:pt>
              </c:numCache>
            </c:numRef>
          </c:yVal>
          <c:smooth val="1"/>
        </c:ser>
        <c:dLbls>
          <c:showLegendKey val="0"/>
          <c:showVal val="1"/>
          <c:showCatName val="0"/>
          <c:showSerName val="0"/>
          <c:showPercent val="0"/>
          <c:showBubbleSize val="0"/>
        </c:dLbls>
        <c:axId val="1595258223"/>
        <c:axId val="1595258703"/>
      </c:scatterChart>
      <c:valAx>
        <c:axId val="1595258223"/>
        <c:scaling>
          <c:orientation val="minMax"/>
          <c:min val="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Inlet flow rate ( </a:t>
                </a:r>
                <a:r>
                  <a:rPr lang="en-GB" altLang="zh-CN" sz="800" dirty="0"/>
                  <a:t>L/m2 </a:t>
                </a:r>
                <a:r>
                  <a:rPr lang="en-GB" altLang="zh-CN" sz="800" baseline="30000" dirty="0"/>
                  <a:t>· </a:t>
                </a:r>
                <a:r>
                  <a:rPr lang="en-GB" altLang="zh-CN" sz="800" dirty="0"/>
                  <a:t>h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703"/>
        <c:crosses val="autoZero"/>
        <c:crossBetween val="midCat"/>
      </c:valAx>
      <c:valAx>
        <c:axId val="1595258703"/>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lang="en-GB" altLang="en-US" sz="800" dirty="0"/>
                  <a:t>Ammonia nitrogen removal rate ( </a:t>
                </a:r>
                <a:r>
                  <a:rPr lang="en-GB" altLang="zh-CN" sz="800" dirty="0"/>
                  <a:t>% </a:t>
                </a:r>
                <a:r>
                  <a:rPr lang="en-GB" altLang="en-US" sz="800" dirty="0"/>
                  <a:t>)</a:t>
                </a:r>
                <a:endParaRPr lang="en-GB" altLang="en-US" sz="800" dirty="0"/>
              </a:p>
            </c:rich>
          </c:tx>
          <c:layout/>
          <c:overlay val="0"/>
          <c:spPr>
            <a:noFill/>
            <a:ln>
              <a:noFill/>
            </a:ln>
            <a:effectLst/>
          </c:spPr>
        </c:title>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595258223"/>
        <c:crosses val="autoZero"/>
        <c:crossBetween val="midCat"/>
      </c:valAx>
      <c:spPr>
        <a:noFill/>
        <a:ln>
          <a:noFill/>
        </a:ln>
        <a:effectLst/>
      </c:spPr>
    </c:plotArea>
    <c:plotVisOnly val="1"/>
    <c:dispBlanksAs val="gap"/>
    <c:showDLblsOverMax val="0"/>
    <c:extLst>
      <c:ext uri="{0b15fc19-7d7d-44ad-8c2d-2c3a37ce22c3}">
        <chartProps xmlns="https://web.wps.cn/et/2018/main" chartId="{2c4681d9-7825-4eeb-ad14-575571549abc}"/>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385B-F90B-48C0-9E99-EF97C0A1EBF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18510-E9CC-4592-8FCE-CBEAF2FAB72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AF604-6CBA-6F4A-A6F6-26E48A4D0EE4}"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96534" y="1907233"/>
            <a:ext cx="3384550" cy="2601712"/>
          </a:xfrm>
          <a:prstGeom prst="rect">
            <a:avLst/>
          </a:prstGeom>
          <a:gradFill flip="none" rotWithShape="1">
            <a:gsLst>
              <a:gs pos="0">
                <a:srgbClr val="64BAE9"/>
              </a:gs>
              <a:gs pos="23000">
                <a:srgbClr val="6ABCEC"/>
              </a:gs>
              <a:gs pos="83000">
                <a:srgbClr val="DAECF6"/>
              </a:gs>
              <a:gs pos="66000">
                <a:srgbClr val="C2E1F5"/>
              </a:gs>
              <a:gs pos="41000">
                <a:srgbClr val="A3D5F3"/>
              </a:gs>
              <a:gs pos="100000">
                <a:srgbClr val="DBE8EE"/>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2" name="Freeform 1"/>
          <p:cNvSpPr/>
          <p:nvPr/>
        </p:nvSpPr>
        <p:spPr>
          <a:xfrm>
            <a:off x="-14732" y="1042546"/>
            <a:ext cx="3566011" cy="45719"/>
          </a:xfrm>
          <a:custGeom>
            <a:avLst/>
            <a:gdLst>
              <a:gd name="connsiteX0" fmla="*/ 9525 w 1268056"/>
              <a:gd name="connsiteY0" fmla="*/ 9525 h 19050"/>
              <a:gd name="connsiteX1" fmla="*/ 1258531 w 1268056"/>
              <a:gd name="connsiteY1" fmla="*/ 9525 h 19050"/>
            </a:gdLst>
            <a:ahLst/>
            <a:cxnLst>
              <a:cxn ang="0">
                <a:pos x="connsiteX0" y="connsiteY0"/>
              </a:cxn>
              <a:cxn ang="0">
                <a:pos x="connsiteX1" y="connsiteY1"/>
              </a:cxn>
            </a:cxnLst>
            <a:rect l="l" t="t" r="r" b="b"/>
            <a:pathLst>
              <a:path w="1268056" h="19050">
                <a:moveTo>
                  <a:pt x="9525" y="9525"/>
                </a:moveTo>
                <a:lnTo>
                  <a:pt x="1258531" y="9525"/>
                </a:lnTo>
              </a:path>
            </a:pathLst>
          </a:custGeom>
          <a:ln w="28575">
            <a:solidFill>
              <a:srgbClr val="0054A6">
                <a:alpha val="10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59"/>
          <p:cNvSpPr txBox="1"/>
          <p:nvPr/>
        </p:nvSpPr>
        <p:spPr>
          <a:xfrm>
            <a:off x="3996534" y="1558664"/>
            <a:ext cx="3548502" cy="184666"/>
          </a:xfrm>
          <a:prstGeom prst="rect">
            <a:avLst/>
          </a:prstGeom>
          <a:noFill/>
        </p:spPr>
        <p:txBody>
          <a:bodyPr wrap="square" lIns="0" tIns="0" rIns="0" bIns="0" rtlCol="0">
            <a:spAutoFit/>
          </a:bodyPr>
          <a:lstStyle/>
          <a:p>
            <a:pPr>
              <a:lnSpc>
                <a:spcPct val="100000"/>
              </a:lnSpc>
            </a:pP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PTFE-</a:t>
            </a:r>
            <a:r>
              <a:rPr lang="en-US"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TMCS</a:t>
            </a:r>
            <a:r>
              <a:rPr lang="en-GB" altLang="zh-CN"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-4040 </a:t>
            </a:r>
            <a:r>
              <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Membrane </a:t>
            </a:r>
            <a:r>
              <a:rPr lang="en-US"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Contactor</a:t>
            </a:r>
            <a:endParaRPr lang="en-GB" altLang="en-US" sz="1200" b="1" kern="160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2679700" y="0"/>
            <a:ext cx="4879975" cy="668162"/>
          </a:xfrm>
          <a:prstGeom prst="rect">
            <a:avLst/>
          </a:prstGeom>
          <a:solidFill>
            <a:srgbClr val="005EAB"/>
          </a:solidFill>
          <a:ln>
            <a:solidFill>
              <a:srgbClr val="005EA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18159" y="2533704"/>
            <a:ext cx="3612718" cy="2764026"/>
          </a:xfrm>
          <a:prstGeom prst="rect">
            <a:avLst/>
          </a:prstGeom>
          <a:noFill/>
        </p:spPr>
        <p:txBody>
          <a:bodyPr wrap="square">
            <a:spAutoFit/>
          </a:bodyPr>
          <a:lstStyle/>
          <a:p>
            <a:pPr>
              <a:lnSpc>
                <a:spcPct val="150000"/>
              </a:lnSpc>
              <a:defRPr/>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Features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nd </a:t>
            </a:r>
            <a:r>
              <a:rPr lang="en-US" altLang="zh-CN"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a</a:t>
            </a: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dvantages</a:t>
            </a:r>
            <a:endParaRPr kumimoji="0" lang="en-US" altLang="zh-CN" sz="1200" b="1" i="0" u="none" strike="noStrike" kern="1200" cap="none" spc="-8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Efficient removal of ammonia nitrogen-</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Operates at near-normal pressure with low energy consumption and minimal operating costs</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zh-CN" sz="1050" dirty="0">
                <a:latin typeface="Times New Roman" panose="02020603050405020304" pitchFamily="18" charset="0"/>
                <a:cs typeface="Times New Roman" panose="02020603050405020304" pitchFamily="18" charset="0"/>
              </a:rPr>
              <a:t>P</a:t>
            </a:r>
            <a:r>
              <a:rPr lang="en-US" altLang="en-US" sz="1050" dirty="0">
                <a:latin typeface="Times New Roman" panose="02020603050405020304" pitchFamily="18" charset="0"/>
                <a:cs typeface="Times New Roman" panose="02020603050405020304" pitchFamily="18" charset="0"/>
              </a:rPr>
              <a:t>roviding corrosion resistance, high resistance to strong acids and alkalis, high-temperature resistance, strong hydrophobicity, and a long service life</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Possesses uniform pores and a narrow pore size distribution to prevent concentration polarization and scaling</a:t>
            </a:r>
            <a:endParaRPr lang="en-US" altLang="en-US" sz="1050" dirty="0">
              <a:latin typeface="Times New Roman" panose="02020603050405020304" pitchFamily="18" charset="0"/>
              <a:cs typeface="Times New Roman" panose="02020603050405020304" pitchFamily="18" charset="0"/>
            </a:endParaRPr>
          </a:p>
          <a:p>
            <a:pPr marL="171450" indent="-171450">
              <a:lnSpc>
                <a:spcPct val="150000"/>
              </a:lnSpc>
              <a:buClr>
                <a:srgbClr val="005EAB"/>
              </a:buClr>
              <a:buSzPct val="50000"/>
              <a:buFont typeface="Wingdings" panose="05000000000000000000" pitchFamily="2" charset="2"/>
              <a:buChar char="l"/>
            </a:pPr>
            <a:r>
              <a:rPr lang="en-US" altLang="en-US" sz="1050" dirty="0">
                <a:latin typeface="Times New Roman" panose="02020603050405020304" pitchFamily="18" charset="0"/>
                <a:cs typeface="Times New Roman" panose="02020603050405020304" pitchFamily="18" charset="0"/>
              </a:rPr>
              <a:t>Strong resistance to fluid impact, eliminating the risk of broken fibers</a:t>
            </a:r>
            <a:endParaRPr kumimoji="0" lang="en-US" altLang="zh-CN" sz="1050" b="0" i="0" u="none" strike="noStrike" kern="1200" cap="none" spc="-120" normalizeH="0" baseline="0" noProof="0" dirty="0">
              <a:ln>
                <a:noFill/>
              </a:ln>
              <a:solidFill>
                <a:srgbClr val="221815"/>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文本框 22"/>
          <p:cNvSpPr txBox="1"/>
          <p:nvPr/>
        </p:nvSpPr>
        <p:spPr>
          <a:xfrm>
            <a:off x="118159" y="1360029"/>
            <a:ext cx="3548502" cy="1217295"/>
          </a:xfrm>
          <a:prstGeom prst="rect">
            <a:avLst/>
          </a:prstGeom>
          <a:noFill/>
        </p:spPr>
        <p:txBody>
          <a:bodyPr wrap="square">
            <a:spAutoFit/>
          </a:bodyPr>
          <a:lstStyle/>
          <a:p>
            <a:pPr marL="0" marR="0" lvl="0" indent="0" algn="l" defTabSz="914400" rtl="0" eaLnBrk="1" fontAlgn="auto" latinLnBrk="0" hangingPunct="1">
              <a:lnSpc>
                <a:spcPct val="216000"/>
              </a:lnSpc>
              <a:spcBef>
                <a:spcPts val="0"/>
              </a:spcBef>
              <a:spcAft>
                <a:spcPts val="0"/>
              </a:spcAft>
              <a:buClrTx/>
              <a:buSzTx/>
              <a:buFontTx/>
              <a:buNone/>
              <a:defRPr/>
            </a:pPr>
            <a:r>
              <a:rPr kumimoji="0" lang="en-GB" altLang="en-US" sz="1200" b="1" i="0" u="none" strike="noStrike" kern="1200" cap="none" spc="55"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Product d</a:t>
            </a:r>
            <a:r>
              <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rPr>
              <a:t>escription</a:t>
            </a:r>
            <a:endParaRPr kumimoji="0" lang="en-GB" altLang="en-US" sz="1200" b="1" i="0" u="none" strike="noStrike" kern="1200" cap="none" spc="50" normalizeH="0" baseline="0" noProof="0" dirty="0">
              <a:ln>
                <a:noFill/>
              </a:ln>
              <a:solidFill>
                <a:srgbClr val="005EAB"/>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defTabSz="914400" rtl="0" eaLnBrk="1" fontAlgn="auto" latinLnBrk="0" hangingPunct="0">
              <a:lnSpc>
                <a:spcPct val="150000"/>
              </a:lnSpc>
              <a:spcBef>
                <a:spcPts val="0"/>
              </a:spcBef>
              <a:spcAft>
                <a:spcPts val="0"/>
              </a:spcAft>
              <a:buClrTx/>
              <a:buSzTx/>
              <a:buFontTx/>
              <a:buNone/>
              <a:defRPr/>
            </a:pPr>
            <a:r>
              <a:rPr lang="en-US" altLang="zh-CN" sz="1050" dirty="0">
                <a:latin typeface="Times New Roman" panose="02020603050405020304" pitchFamily="18" charset="0"/>
                <a:ea typeface="宋体" panose="02010600030101010101" pitchFamily="2" charset="-122"/>
                <a:cs typeface="Times New Roman" panose="02020603050405020304" pitchFamily="18" charset="0"/>
                <a:sym typeface="+mn-ea"/>
              </a:rPr>
              <a:t>Cooperate </a:t>
            </a:r>
            <a:r>
              <a:rPr kumimoji="0" lang="en-US" altLang="zh-CN"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rPr>
              <a:t>has developed a membrane contactor using PTFE hollow fiber membrane for efficient and cost-effective ammonia nitrogen removal.</a:t>
            </a:r>
            <a:endParaRPr kumimoji="0" lang="en-GB" altLang="en-US" sz="1050" b="0" i="0" u="none" strike="noStrike" kern="1200" cap="none" spc="0" normalizeH="0" baseline="0" noProof="0" dirty="0">
              <a:ln>
                <a:noFill/>
              </a:ln>
              <a:solidFill>
                <a:srgbClr val="221815"/>
              </a:solidFill>
              <a:effectLst/>
              <a:uLnTx/>
              <a:uFillTx/>
              <a:latin typeface="Times New Roman" panose="02020603050405020304" pitchFamily="18" charset="0"/>
              <a:cs typeface="Times New Roman" panose="02020603050405020304" pitchFamily="18" charset="0"/>
            </a:endParaRPr>
          </a:p>
        </p:txBody>
      </p:sp>
      <p:sp>
        <p:nvSpPr>
          <p:cNvPr id="49" name="TextBox 62"/>
          <p:cNvSpPr txBox="1"/>
          <p:nvPr/>
        </p:nvSpPr>
        <p:spPr>
          <a:xfrm>
            <a:off x="198927" y="5691739"/>
            <a:ext cx="2104442"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200" b="1"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5" name="表格 54"/>
          <p:cNvGraphicFramePr>
            <a:graphicFrameLocks noGrp="1"/>
          </p:cNvGraphicFramePr>
          <p:nvPr/>
        </p:nvGraphicFramePr>
        <p:xfrm>
          <a:off x="215900" y="5988095"/>
          <a:ext cx="3380192" cy="1157736"/>
        </p:xfrm>
        <a:graphic>
          <a:graphicData uri="http://schemas.openxmlformats.org/drawingml/2006/table">
            <a:tbl>
              <a:tblPr/>
              <a:tblGrid>
                <a:gridCol w="1690096"/>
                <a:gridCol w="1690096"/>
              </a:tblGrid>
              <a:tr h="236161">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Components</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Material</a:t>
                      </a:r>
                      <a:endParaRPr lang="en-GB" altLang="en-US" sz="1050" b="1"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shell</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UPVC</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Membrane</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PTFE</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36161">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Sealing ring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zh-CN" sz="1050" dirty="0">
                          <a:latin typeface="Times New Roman" panose="02020603050405020304" pitchFamily="18" charset="0"/>
                          <a:ea typeface="宋体" panose="02010600030101010101" pitchFamily="2" charset="-122"/>
                          <a:cs typeface="Times New Roman" panose="02020603050405020304" pitchFamily="18" charset="0"/>
                        </a:rPr>
                        <a:t>EPMD</a:t>
                      </a:r>
                      <a:endParaRPr lang="zh-CN"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r h="213092">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Potting</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mpd="sng">
                      <a:noFill/>
                      <a:prstDash val="solid"/>
                    </a:lnL>
                    <a:lnR w="9525" cap="flat" cmpd="sng" algn="ctr">
                      <a:noFill/>
                      <a:prstDash val="solid"/>
                      <a:round/>
                      <a:headEnd type="none" w="med" len="med"/>
                      <a:tailEnd type="none" w="med" len="me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solidFill>
                      <a:srgbClr val="E5ECF5"/>
                    </a:solidFill>
                  </a:tcPr>
                </a:tc>
                <a:tc>
                  <a:txBody>
                    <a:bodyPr/>
                    <a:lstStyle/>
                    <a:p>
                      <a:pPr algn="l"/>
                      <a:r>
                        <a:rPr lang="en-GB" altLang="en-US" sz="1050" dirty="0">
                          <a:latin typeface="Times New Roman" panose="02020603050405020304" pitchFamily="18" charset="0"/>
                          <a:ea typeface="宋体" panose="02010600030101010101" pitchFamily="2" charset="-122"/>
                          <a:cs typeface="Times New Roman" panose="02020603050405020304" pitchFamily="18" charset="0"/>
                        </a:rPr>
                        <a:t>Epoxy resin</a:t>
                      </a:r>
                      <a:endParaRPr lang="en-GB" altLang="en-US" sz="1050" dirty="0">
                        <a:latin typeface="Times New Roman" panose="02020603050405020304" pitchFamily="18" charset="0"/>
                        <a:ea typeface="宋体" panose="02010600030101010101" pitchFamily="2" charset="-122"/>
                        <a:cs typeface="Times New Roman" panose="02020603050405020304" pitchFamily="18" charset="0"/>
                      </a:endParaRPr>
                    </a:p>
                  </a:txBody>
                  <a:tcPr marT="0" marB="0" anchor="ctr">
                    <a:lnL w="9525" cap="flat" cmpd="sng" algn="ctr">
                      <a:noFill/>
                      <a:prstDash val="solid"/>
                      <a:round/>
                      <a:headEnd type="none" w="med" len="med"/>
                      <a:tailEnd type="none" w="med" len="med"/>
                    </a:lnL>
                    <a:lnR w="9525" cmpd="sng">
                      <a:noFill/>
                      <a:prstDash val="solid"/>
                    </a:lnR>
                    <a:lnT w="9525" cap="flat" cmpd="sng" algn="ctr">
                      <a:solidFill>
                        <a:srgbClr val="3A648D"/>
                      </a:solidFill>
                      <a:prstDash val="solid"/>
                      <a:round/>
                      <a:headEnd type="none" w="med" len="med"/>
                      <a:tailEnd type="none" w="med" len="med"/>
                    </a:lnT>
                    <a:lnB w="9525" cap="flat" cmpd="sng" algn="ctr">
                      <a:solidFill>
                        <a:srgbClr val="3A648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62" name="表格 61"/>
          <p:cNvGraphicFramePr>
            <a:graphicFrameLocks noGrp="1"/>
          </p:cNvGraphicFramePr>
          <p:nvPr/>
        </p:nvGraphicFramePr>
        <p:xfrm>
          <a:off x="212450" y="7553876"/>
          <a:ext cx="3383641" cy="2303280"/>
        </p:xfrm>
        <a:graphic>
          <a:graphicData uri="http://schemas.openxmlformats.org/drawingml/2006/table">
            <a:tbl>
              <a:tblPr/>
              <a:tblGrid>
                <a:gridCol w="1739256"/>
                <a:gridCol w="1644385"/>
              </a:tblGrid>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area</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12m²</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Membrane pore size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0.1μm​</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flow</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50-150L/h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water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35-45 </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inlet water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1050" dirty="0">
                          <a:latin typeface="Times New Roman" panose="02020603050405020304" pitchFamily="18" charset="0"/>
                          <a:ea typeface="+mn-ea"/>
                          <a:cs typeface="Times New Roman" panose="02020603050405020304" pitchFamily="18" charset="0"/>
                        </a:rPr>
                        <a:t>＞</a:t>
                      </a:r>
                      <a:r>
                        <a:rPr lang="en-US" altLang="zh-CN" sz="1050" dirty="0">
                          <a:latin typeface="Times New Roman" panose="02020603050405020304" pitchFamily="18" charset="0"/>
                          <a:ea typeface="+mn-ea"/>
                          <a:cs typeface="Times New Roman" panose="02020603050405020304" pitchFamily="18" charset="0"/>
                        </a:rPr>
                        <a:t>11</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pressure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0.02-0.05MPa</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temperature</a:t>
                      </a:r>
                      <a:endParaRPr lang="en-GB"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GB" altLang="zh-CN" sz="1050" kern="0" dirty="0">
                          <a:effectLst/>
                          <a:latin typeface="Times New Roman" panose="02020603050405020304" pitchFamily="18" charset="0"/>
                          <a:ea typeface="+mn-ea"/>
                          <a:cs typeface="Times New Roman" panose="02020603050405020304" pitchFamily="18" charset="0"/>
                        </a:rPr>
                        <a:t>5-45</a:t>
                      </a:r>
                      <a:r>
                        <a:rPr lang="en-GB" altLang="en-US" sz="1050" kern="0" dirty="0">
                          <a:effectLst/>
                          <a:latin typeface="Times New Roman" panose="02020603050405020304" pitchFamily="18" charset="0"/>
                          <a:ea typeface="+mn-ea"/>
                          <a:cs typeface="Times New Roman" panose="02020603050405020304" pitchFamily="18" charset="0"/>
                        </a:rPr>
                        <a:t>℃</a:t>
                      </a:r>
                      <a:endParaRPr lang="zh-CN" altLang="zh-CN" sz="1050" kern="100" dirty="0">
                        <a:effectLst/>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r h="237600">
                <a:tc>
                  <a:txBody>
                    <a:bodyPr/>
                    <a:lstStyle/>
                    <a:p>
                      <a:pPr algn="l"/>
                      <a:r>
                        <a:rPr lang="en-GB" altLang="en-US" sz="1050" dirty="0">
                          <a:latin typeface="Times New Roman" panose="02020603050405020304" pitchFamily="18" charset="0"/>
                          <a:ea typeface="+mn-ea"/>
                          <a:cs typeface="Times New Roman" panose="02020603050405020304" pitchFamily="18" charset="0"/>
                        </a:rPr>
                        <a:t>Design acid inlet </a:t>
                      </a:r>
                      <a:r>
                        <a:rPr lang="en-GB" altLang="zh-CN" sz="1050" dirty="0">
                          <a:latin typeface="Times New Roman" panose="02020603050405020304" pitchFamily="18" charset="0"/>
                          <a:ea typeface="+mn-ea"/>
                          <a:cs typeface="Times New Roman" panose="02020603050405020304" pitchFamily="18" charset="0"/>
                        </a:rPr>
                        <a:t>pH</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mpd="sng">
                      <a:noFill/>
                      <a:prstDash val="solid"/>
                    </a:lnL>
                    <a:lnR w="9525" cap="flat" cmpd="sng" algn="ctr">
                      <a:solidFill>
                        <a:schemeClr val="accent2">
                          <a:lumMod val="50000"/>
                        </a:schemeClr>
                      </a:solidFill>
                      <a:prstDash val="solid"/>
                      <a:round/>
                      <a:headEnd type="none" w="med" len="med"/>
                      <a:tailEnd type="none" w="med" len="me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altLang="zh-CN" sz="1050" dirty="0">
                          <a:latin typeface="Times New Roman" panose="02020603050405020304" pitchFamily="18" charset="0"/>
                          <a:ea typeface="+mn-ea"/>
                          <a:cs typeface="Times New Roman" panose="02020603050405020304" pitchFamily="18" charset="0"/>
                        </a:rPr>
                        <a:t>1-2</a:t>
                      </a:r>
                      <a:endParaRPr lang="zh-CN" altLang="en-US" sz="1050" dirty="0">
                        <a:latin typeface="Times New Roman" panose="02020603050405020304" pitchFamily="18" charset="0"/>
                        <a:ea typeface="+mn-ea"/>
                        <a:cs typeface="Times New Roman" panose="02020603050405020304" pitchFamily="18" charset="0"/>
                      </a:endParaRPr>
                    </a:p>
                  </a:txBody>
                  <a:tcPr marT="0" marB="0" anchor="ctr">
                    <a:lnL w="9525" cap="flat" cmpd="sng" algn="ctr">
                      <a:solidFill>
                        <a:schemeClr val="accent2">
                          <a:lumMod val="50000"/>
                        </a:schemeClr>
                      </a:solidFill>
                      <a:prstDash val="solid"/>
                      <a:round/>
                      <a:headEnd type="none" w="med" len="med"/>
                      <a:tailEnd type="none" w="med" len="med"/>
                    </a:lnL>
                    <a:lnR w="9525" cmpd="sng">
                      <a:noFill/>
                      <a:prstDash val="solid"/>
                    </a:lnR>
                    <a:lnT w="9525" cap="flat" cmpd="sng" algn="ctr">
                      <a:solidFill>
                        <a:schemeClr val="accent2">
                          <a:lumMod val="50000"/>
                        </a:schemeClr>
                      </a:solidFill>
                      <a:prstDash val="solid"/>
                      <a:round/>
                      <a:headEnd type="none" w="med" len="med"/>
                      <a:tailEnd type="none" w="med" len="med"/>
                    </a:lnT>
                    <a:lnB w="9525"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3" name="TextBox 62"/>
          <p:cNvSpPr txBox="1"/>
          <p:nvPr/>
        </p:nvSpPr>
        <p:spPr>
          <a:xfrm>
            <a:off x="198927" y="7257521"/>
            <a:ext cx="1873088" cy="184666"/>
          </a:xfrm>
          <a:prstGeom prst="rect">
            <a:avLst/>
          </a:prstGeom>
          <a:noFill/>
        </p:spPr>
        <p:txBody>
          <a:bodyPr wrap="square" lIns="0" tIns="0" rIns="0" bIns="0" rtlCol="0">
            <a:spAutoFit/>
          </a:bodyPr>
          <a:lstStyle/>
          <a:p>
            <a:pPr marL="0">
              <a:lnSpc>
                <a:spcPct val="100000"/>
              </a:lnSpc>
            </a:pPr>
            <a:r>
              <a:rPr lang="en-GB" altLang="en-US" sz="1200" b="1" spc="55"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Specification</a:t>
            </a:r>
            <a:endParaRPr lang="zh-CN" altLang="en-US" sz="1200" b="1" spc="5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2"/>
          <p:cNvPicPr>
            <a:picLocks noChangeAspect="1" noChangeArrowheads="1"/>
          </p:cNvPicPr>
          <p:nvPr/>
        </p:nvPicPr>
        <p:blipFill>
          <a:blip r:embed="rId1"/>
          <a:srcRect t="5403" b="5403"/>
          <a:stretch>
            <a:fillRect/>
          </a:stretch>
        </p:blipFill>
        <p:spPr bwMode="auto">
          <a:xfrm>
            <a:off x="3996534" y="7103773"/>
            <a:ext cx="3275803" cy="212322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2"/>
          <a:stretch>
            <a:fillRect/>
          </a:stretch>
        </p:blipFill>
        <p:spPr>
          <a:xfrm>
            <a:off x="4736139" y="5806359"/>
            <a:ext cx="2823536" cy="2123222"/>
          </a:xfrm>
          <a:prstGeom prst="rect">
            <a:avLst/>
          </a:prstGeom>
        </p:spPr>
      </p:pic>
      <p:sp>
        <p:nvSpPr>
          <p:cNvPr id="9" name="TextBox 62"/>
          <p:cNvSpPr txBox="1"/>
          <p:nvPr/>
        </p:nvSpPr>
        <p:spPr>
          <a:xfrm>
            <a:off x="3924300" y="9533991"/>
            <a:ext cx="3558378" cy="323165"/>
          </a:xfrm>
          <a:prstGeom prst="rect">
            <a:avLst/>
          </a:prstGeom>
          <a:noFill/>
        </p:spPr>
        <p:txBody>
          <a:bodyPr wrap="square" lIns="0" tIns="0" rIns="0" bIns="0" rtlCol="0">
            <a:spAutoFit/>
          </a:bodyPr>
          <a:lstStyle/>
          <a:p>
            <a:pPr marL="0" algn="ctr">
              <a:lnSpc>
                <a:spcPct val="100000"/>
              </a:lnSpc>
            </a:pP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Membrane </a:t>
            </a: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3D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drawing and</a:t>
            </a:r>
            <a:endParaRPr lang="en-US"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a:p>
            <a:pPr marL="0" algn="ctr">
              <a:lnSpc>
                <a:spcPct val="100000"/>
              </a:lnSpc>
            </a:pPr>
            <a:r>
              <a:rPr lang="en-GB" altLang="zh-CN"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3000 </a:t>
            </a:r>
            <a:r>
              <a:rPr lang="en-GB" altLang="en-US" sz="1050" spc="55" dirty="0">
                <a:solidFill>
                  <a:srgbClr val="005EAB"/>
                </a:solidFill>
                <a:latin typeface="Times New Roman" panose="02020603050405020304" pitchFamily="18" charset="0"/>
                <a:ea typeface="宋体" panose="02010600030101010101" pitchFamily="2" charset="-122"/>
                <a:cs typeface="Times New Roman" panose="02020603050405020304" pitchFamily="18" charset="0"/>
              </a:rPr>
              <a:t>times electron microscope image of the inner surface</a:t>
            </a:r>
            <a:endParaRPr lang="zh-CN" altLang="en-US" sz="1050" spc="50" dirty="0">
              <a:solidFill>
                <a:srgbClr val="005EAB"/>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rcRect l="4057" t="49592" r="2689" b="6973"/>
          <a:stretch>
            <a:fillRect/>
          </a:stretch>
        </p:blipFill>
        <p:spPr>
          <a:xfrm>
            <a:off x="3924300" y="4609525"/>
            <a:ext cx="3436448" cy="1280490"/>
          </a:xfrm>
          <a:prstGeom prst="rect">
            <a:avLst/>
          </a:prstGeom>
        </p:spPr>
      </p:pic>
      <p:pic>
        <p:nvPicPr>
          <p:cNvPr id="13" name="图片 12"/>
          <p:cNvPicPr>
            <a:picLocks noChangeAspect="1"/>
          </p:cNvPicPr>
          <p:nvPr/>
        </p:nvPicPr>
        <p:blipFill>
          <a:blip r:embed="rId4"/>
          <a:stretch>
            <a:fillRect/>
          </a:stretch>
        </p:blipFill>
        <p:spPr>
          <a:xfrm>
            <a:off x="144145" y="0"/>
            <a:ext cx="1927860" cy="922020"/>
          </a:xfrm>
          <a:prstGeom prst="rect">
            <a:avLst/>
          </a:prstGeom>
        </p:spPr>
      </p:pic>
      <p:pic>
        <p:nvPicPr>
          <p:cNvPr id="15" name="图片 14" descr="带标签4040"/>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3996690" y="2921635"/>
            <a:ext cx="3383915" cy="6311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0025741"/>
            <a:ext cx="7559675" cy="233953"/>
          </a:xfrm>
          <a:prstGeom prst="rect">
            <a:avLst/>
          </a:prstGeom>
          <a:solidFill>
            <a:srgbClr val="0060AA"/>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290851" y="5148321"/>
            <a:ext cx="7017999" cy="1044004"/>
          </a:xfrm>
          <a:prstGeom prst="rect">
            <a:avLst/>
          </a:prstGeom>
          <a:noFill/>
        </p:spPr>
        <p:txBody>
          <a:bodyPr wrap="square">
            <a:spAutoFit/>
          </a:bodyPr>
          <a:lstStyle/>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Removal of ammonia nitrogen from ternary precursor and semiconductor wastewater.</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zh-CN" sz="1200" spc="-5"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hemical, pharmaceutical, pesticide, metallurgy, municipal sewage, and landfill leachate.</a:t>
            </a:r>
            <a:endPar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indent="-171450">
              <a:lnSpc>
                <a:spcPct val="150000"/>
              </a:lnSpc>
              <a:spcBef>
                <a:spcPts val="600"/>
              </a:spcBef>
              <a:spcAft>
                <a:spcPts val="0"/>
              </a:spcAft>
              <a:buClr>
                <a:srgbClr val="005EAB"/>
              </a:buClr>
              <a:buSzPct val="80000"/>
              <a:buFont typeface="Wingdings" panose="05000000000000000000" pitchFamily="2" charset="2"/>
              <a:buChar char="u"/>
            </a:pPr>
            <a:r>
              <a:rPr lang="en-US" altLang="en-US" sz="1200" spc="-5" dirty="0">
                <a:effectLst/>
                <a:latin typeface="Times New Roman" panose="02020603050405020304" pitchFamily="18" charset="0"/>
                <a:ea typeface="宋体" panose="02010600030101010101" pitchFamily="2" charset="-122"/>
                <a:cs typeface="Times New Roman" panose="02020603050405020304" pitchFamily="18" charset="0"/>
              </a:rPr>
              <a:t>Extraction of bromine from seawater, concentrated seawater, underground brine, chemical feed liquid, etc.</a:t>
            </a:r>
            <a:endParaRPr lang="en-GB" altLang="en-US" sz="1200" spc="-5"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文本框 28"/>
          <p:cNvSpPr txBox="1"/>
          <p:nvPr/>
        </p:nvSpPr>
        <p:spPr>
          <a:xfrm>
            <a:off x="88390" y="4871322"/>
            <a:ext cx="2084429" cy="276999"/>
          </a:xfrm>
          <a:prstGeom prst="rect">
            <a:avLst/>
          </a:prstGeom>
          <a:noFill/>
        </p:spPr>
        <p:txBody>
          <a:bodyPr wrap="square">
            <a:spAutoFit/>
          </a:bodyPr>
          <a:lstStyle/>
          <a:p>
            <a:r>
              <a:rPr lang="en-GB" altLang="en-US" sz="1200" b="1" spc="70" dirty="0">
                <a:solidFill>
                  <a:srgbClr val="0054A6"/>
                </a:solidFill>
                <a:latin typeface="Times New Roman" panose="02020603050405020304" pitchFamily="18" charset="0"/>
                <a:ea typeface="宋体" panose="02010600030101010101" pitchFamily="2" charset="-122"/>
                <a:cs typeface="Times New Roman" panose="02020603050405020304" pitchFamily="18" charset="0"/>
              </a:rPr>
              <a:t>Applications</a:t>
            </a:r>
            <a:endParaRPr lang="zh-CN" altLang="en-US" sz="1200" b="1" dirty="0">
              <a:latin typeface="Times New Roman" panose="02020603050405020304" pitchFamily="18" charset="0"/>
              <a:cs typeface="Times New Roman" panose="02020603050405020304" pitchFamily="18" charset="0"/>
            </a:endParaRPr>
          </a:p>
        </p:txBody>
      </p:sp>
      <p:grpSp>
        <p:nvGrpSpPr>
          <p:cNvPr id="17" name="组合 16"/>
          <p:cNvGrpSpPr/>
          <p:nvPr/>
        </p:nvGrpSpPr>
        <p:grpSpPr>
          <a:xfrm>
            <a:off x="137912" y="6298557"/>
            <a:ext cx="7283851" cy="1906134"/>
            <a:chOff x="179388" y="6166491"/>
            <a:chExt cx="7283851" cy="1906134"/>
          </a:xfrm>
        </p:grpSpPr>
        <p:pic>
          <p:nvPicPr>
            <p:cNvPr id="23" name="图片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337" y="6195873"/>
              <a:ext cx="2405954" cy="1876752"/>
            </a:xfrm>
            <a:prstGeom prst="rect">
              <a:avLst/>
            </a:prstGeom>
            <a:noFill/>
            <a:ln>
              <a:noFill/>
            </a:ln>
          </p:spPr>
        </p:pic>
        <p:pic>
          <p:nvPicPr>
            <p:cNvPr id="24" name="图片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7285" y="6195873"/>
              <a:ext cx="2405954" cy="1876752"/>
            </a:xfrm>
            <a:prstGeom prst="rect">
              <a:avLst/>
            </a:prstGeom>
            <a:noFill/>
            <a:ln>
              <a:noFill/>
            </a:ln>
          </p:spPr>
        </p:pic>
        <p:pic>
          <p:nvPicPr>
            <p:cNvPr id="3" name="图片 2"/>
            <p:cNvPicPr/>
            <p:nvPr/>
          </p:nvPicPr>
          <p:blipFill>
            <a:blip r:embed="rId5"/>
            <a:stretch>
              <a:fillRect/>
            </a:stretch>
          </p:blipFill>
          <p:spPr>
            <a:xfrm>
              <a:off x="179388" y="6166491"/>
              <a:ext cx="2405954" cy="1876752"/>
            </a:xfrm>
            <a:prstGeom prst="rect">
              <a:avLst/>
            </a:prstGeom>
          </p:spPr>
        </p:pic>
      </p:grpSp>
      <p:sp>
        <p:nvSpPr>
          <p:cNvPr id="9" name="文本框 8"/>
          <p:cNvSpPr txBox="1"/>
          <p:nvPr/>
        </p:nvSpPr>
        <p:spPr>
          <a:xfrm>
            <a:off x="96436" y="3021029"/>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shell, and the individual deviation of the membrane contactor from the average level is within ±3%.</a:t>
            </a:r>
            <a:endParaRPr lang="zh-CN" altLang="en-US" sz="1050" dirty="0"/>
          </a:p>
        </p:txBody>
      </p:sp>
      <p:sp>
        <p:nvSpPr>
          <p:cNvPr id="21" name="文本框 20"/>
          <p:cNvSpPr txBox="1"/>
          <p:nvPr/>
        </p:nvSpPr>
        <p:spPr>
          <a:xfrm>
            <a:off x="4036795" y="3008092"/>
            <a:ext cx="3600450" cy="1753172"/>
          </a:xfrm>
          <a:prstGeom prst="rect">
            <a:avLst/>
          </a:prstGeom>
          <a:noFill/>
        </p:spPr>
        <p:txBody>
          <a:bodyPr wrap="square">
            <a:spAutoFit/>
          </a:bodyPr>
          <a:lstStyle/>
          <a:p>
            <a:pPr>
              <a:lnSpc>
                <a:spcPct val="130000"/>
              </a:lnSpc>
            </a:pPr>
            <a:r>
              <a:rPr lang="en-US" altLang="en-US" sz="1050" b="1" kern="100" dirty="0">
                <a:effectLst/>
                <a:latin typeface="Times New Roman" panose="02020603050405020304" pitchFamily="18" charset="0"/>
                <a:ea typeface="宋体" panose="02010600030101010101" pitchFamily="2" charset="-122"/>
                <a:cs typeface="Times New Roman" panose="02020603050405020304" pitchFamily="18" charset="0"/>
              </a:rPr>
              <a:t>Note: </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The ammonia nitrogen content of the raw water is 2076ppm,  pH=12.18, the raw water temperature is raised to 45℃, and the pH value of the sulfuric acid absorption liquid is maintained below 1. The above test data is the removed racial average level curve of ammonia nitrogen wastewater passing through the </a:t>
            </a:r>
            <a:r>
              <a:rPr lang="en-US" altLang="en-US" sz="1050" kern="100" dirty="0" err="1">
                <a:effectLst/>
                <a:latin typeface="Times New Roman" panose="02020603050405020304" pitchFamily="18" charset="0"/>
                <a:ea typeface="宋体" panose="02010600030101010101" pitchFamily="2" charset="-122"/>
                <a:cs typeface="Times New Roman" panose="02020603050405020304" pitchFamily="18" charset="0"/>
              </a:rPr>
              <a:t>deammoniation</a:t>
            </a:r>
            <a:r>
              <a:rPr lang="en-US" altLang="en-US" sz="1050" kern="100" dirty="0">
                <a:effectLst/>
                <a:latin typeface="Times New Roman" panose="02020603050405020304" pitchFamily="18" charset="0"/>
                <a:ea typeface="宋体" panose="02010600030101010101" pitchFamily="2" charset="-122"/>
                <a:cs typeface="Times New Roman" panose="02020603050405020304" pitchFamily="18" charset="0"/>
              </a:rPr>
              <a:t> membrane lumen side, and the individual deviation of the membrane contactor from the average level is within ±3%.</a:t>
            </a:r>
            <a:endParaRPr lang="zh-CN" altLang="en-US" sz="1050" dirty="0"/>
          </a:p>
        </p:txBody>
      </p:sp>
      <p:sp>
        <p:nvSpPr>
          <p:cNvPr id="4" name="文本框 3"/>
          <p:cNvSpPr txBox="1"/>
          <p:nvPr/>
        </p:nvSpPr>
        <p:spPr>
          <a:xfrm>
            <a:off x="118131" y="8965482"/>
            <a:ext cx="4897678" cy="929640"/>
          </a:xfrm>
          <a:prstGeom prst="rect">
            <a:avLst/>
          </a:prstGeom>
          <a:noFill/>
        </p:spPr>
        <p:txBody>
          <a:bodyPr wrap="square">
            <a:spAutoFit/>
          </a:bodyPr>
          <a:lstStyle/>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Company Name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Anhui </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Cooperate Environmental  </a:t>
            </a:r>
            <a:r>
              <a:rPr lang="en-US" altLang="en-US" sz="1050" dirty="0">
                <a:latin typeface="Times New Roman" panose="02020603050405020304" pitchFamily="18" charset="0"/>
                <a:ea typeface="宋体" panose="02010600030101010101" pitchFamily="2" charset="-122"/>
                <a:cs typeface="Times New Roman" panose="02020603050405020304" pitchFamily="18" charset="0"/>
              </a:rPr>
              <a:t>Technology Co., Ltd.</a:t>
            </a:r>
            <a:endParaRPr lang="en-US" alt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en-US" sz="1050" b="1" dirty="0">
                <a:latin typeface="Times New Roman" panose="02020603050405020304" pitchFamily="18" charset="0"/>
                <a:ea typeface="宋体" panose="02010600030101010101" pitchFamily="2" charset="-122"/>
                <a:cs typeface="Times New Roman" panose="02020603050405020304" pitchFamily="18" charset="0"/>
              </a:rPr>
              <a:t>Company Address</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sz="1050" dirty="0">
                <a:latin typeface="Times New Roman" panose="02020603050405020304" pitchFamily="18" charset="0"/>
                <a:ea typeface="宋体" panose="02010600030101010101" pitchFamily="2" charset="-122"/>
                <a:cs typeface="Times New Roman" panose="02020603050405020304" pitchFamily="18" charset="0"/>
              </a:rPr>
              <a:t> Building 17, </a:t>
            </a:r>
            <a:r>
              <a:rPr lang="en-US" sz="1050" dirty="0" err="1">
                <a:latin typeface="Times New Roman" panose="02020603050405020304" pitchFamily="18" charset="0"/>
                <a:ea typeface="宋体" panose="02010600030101010101" pitchFamily="2" charset="-122"/>
                <a:cs typeface="Times New Roman" panose="02020603050405020304" pitchFamily="18" charset="0"/>
              </a:rPr>
              <a:t>Liandong</a:t>
            </a:r>
            <a:r>
              <a:rPr lang="en-US" sz="1050" dirty="0">
                <a:latin typeface="Times New Roman" panose="02020603050405020304" pitchFamily="18" charset="0"/>
                <a:ea typeface="宋体" panose="02010600030101010101" pitchFamily="2" charset="-122"/>
                <a:cs typeface="Times New Roman" panose="02020603050405020304" pitchFamily="18" charset="0"/>
              </a:rPr>
              <a:t> U Valley Hefei High-tech International Enterprise Port, No. 2899 </a:t>
            </a:r>
            <a:r>
              <a:rPr lang="en-US" sz="1050" dirty="0" err="1">
                <a:latin typeface="Times New Roman" panose="02020603050405020304" pitchFamily="18" charset="0"/>
                <a:ea typeface="宋体" panose="02010600030101010101" pitchFamily="2" charset="-122"/>
                <a:cs typeface="Times New Roman" panose="02020603050405020304" pitchFamily="18" charset="0"/>
              </a:rPr>
              <a:t>Kongquetai</a:t>
            </a:r>
            <a:r>
              <a:rPr lang="en-US" sz="1050" dirty="0">
                <a:latin typeface="Times New Roman" panose="02020603050405020304" pitchFamily="18" charset="0"/>
                <a:ea typeface="宋体" panose="02010600030101010101" pitchFamily="2" charset="-122"/>
                <a:cs typeface="Times New Roman" panose="02020603050405020304" pitchFamily="18" charset="0"/>
              </a:rPr>
              <a:t> Road, Hefei High-tech Zone, Hefei, China</a:t>
            </a:r>
            <a:endParaRPr lang="en-US" sz="105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GB" altLang="en-US" sz="1050" b="1" dirty="0">
                <a:latin typeface="Times New Roman" panose="02020603050405020304" pitchFamily="18" charset="0"/>
                <a:ea typeface="宋体" panose="02010600030101010101" pitchFamily="2" charset="-122"/>
                <a:cs typeface="Times New Roman" panose="02020603050405020304" pitchFamily="18" charset="0"/>
              </a:rPr>
              <a:t>Please visit our website</a:t>
            </a:r>
            <a:r>
              <a:rPr lang="zh-CN" altLang="en-US" sz="1050" b="1"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050" dirty="0">
                <a:latin typeface="Times New Roman" panose="02020603050405020304" pitchFamily="18" charset="0"/>
                <a:ea typeface="宋体" panose="02010600030101010101" pitchFamily="2" charset="-122"/>
                <a:cs typeface="Times New Roman" panose="02020603050405020304" pitchFamily="18" charset="0"/>
              </a:rPr>
              <a:t>www.coopmem.com</a:t>
            </a:r>
            <a:endParaRPr lang="en-US" altLang="zh-CN" sz="105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图表 1"/>
          <p:cNvGraphicFramePr/>
          <p:nvPr/>
        </p:nvGraphicFramePr>
        <p:xfrm>
          <a:off x="57232" y="841539"/>
          <a:ext cx="3562083" cy="213725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3940360" y="841539"/>
          <a:ext cx="3562083" cy="21372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PP_MARK_KEY" val="89276225-2e76-4d3e-9d77-49436db80fd5"/>
  <p:tag name="COMMONDATA" val="eyJoZGlkIjoiNDU5Njg1MTVjNmQ0YjhkZjRhYzYwOTI5Nzk4ZjU5ZD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2522</Words>
  <Application>WPS 演示</Application>
  <PresentationFormat>自定义</PresentationFormat>
  <Paragraphs>89</Paragraphs>
  <Slides>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vt:i4>
      </vt:variant>
    </vt:vector>
  </HeadingPairs>
  <TitlesOfParts>
    <vt:vector size="12" baseType="lpstr">
      <vt:lpstr>Arial</vt:lpstr>
      <vt:lpstr>宋体</vt:lpstr>
      <vt:lpstr>Wingdings</vt:lpstr>
      <vt:lpstr>Arial</vt:lpstr>
      <vt:lpstr>Times New Roman</vt:lpstr>
      <vt:lpstr>Calibri</vt:lpstr>
      <vt:lpstr>微软雅黑</vt:lpstr>
      <vt:lpstr>Arial Unicode MS</vt:lpstr>
      <vt:lpstr>等线</vt:lpstr>
      <vt:lpstr>Office Theme</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ZongGuan</dc:creator>
  <cp:lastModifiedBy>YIN&amp;ZI&amp;LE</cp:lastModifiedBy>
  <cp:revision>104</cp:revision>
  <dcterms:created xsi:type="dcterms:W3CDTF">2011-01-21T15:00:00Z</dcterms:created>
  <dcterms:modified xsi:type="dcterms:W3CDTF">2026-05-13T06:34:12Z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25506D4EEE664A4F9C6A8B8941D612D9_13</vt:lpwstr>
  </property>
  <property fmtid="{D5CDD505-2E9C-101B-9397-08002B2CF9AE}" pid="3" name="KSOProductBuildVer">
    <vt:lpwstr>2052-12.1.0.25865</vt:lpwstr>
  </property>
</Properties>
</file>